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8" Type="http://schemas.openxmlformats.org/officeDocument/2006/relationships/slide" Target="slides/slide3.xml"/><Relationship Id="rId3" Type="http://schemas.openxmlformats.org/officeDocument/2006/relationships/presProps" Target="presProps.xml"/><Relationship Id="rId21"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7" Type="http://schemas.openxmlformats.org/officeDocument/2006/relationships/slide" Target="slides/slide2.xml"/><Relationship Id="rId2" Type="http://schemas.openxmlformats.org/officeDocument/2006/relationships/viewProps" Target="viewProps.xml"/><Relationship Id="rId16" Type="http://schemas.openxmlformats.org/officeDocument/2006/relationships/slide" Target="slides/slide11.xml"/><Relationship Id="rId20" Type="http://schemas.openxmlformats.org/officeDocument/2006/relationships/customXml" Target="../customXml/item2.xml"/><Relationship Id="rId11" Type="http://schemas.openxmlformats.org/officeDocument/2006/relationships/slide" Target="slides/slide6.xml"/><Relationship Id="rId1" Type="http://schemas.openxmlformats.org/officeDocument/2006/relationships/theme" Target="theme/theme2.xml"/><Relationship Id="rId6" Type="http://schemas.openxmlformats.org/officeDocument/2006/relationships/slide" Target="slides/slide1.xml"/><Relationship Id="rId15" Type="http://schemas.openxmlformats.org/officeDocument/2006/relationships/slide" Target="slides/slide10.xml"/><Relationship Id="rId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customXml" Target="../customXml/item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5902932002_3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25902932002_3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5902932002_3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25902932002_3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5902932002_3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25902932002_3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5902932002_3_1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25902932002_3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5902932002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2590293200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25902932002_3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25902932002_3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25902932002_3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25902932002_3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25902932002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25902932002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5902932002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2590293200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5902932002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25902932002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25902932002_3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25902932002_3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25902932002_3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25902932002_3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Ličio panaudojimas baterijose</a:t>
            </a:r>
            <a:endParaRPr/>
          </a:p>
        </p:txBody>
      </p:sp>
      <p:sp>
        <p:nvSpPr>
          <p:cNvPr id="55" name="Google Shape;55;p13"/>
          <p:cNvSpPr txBox="1"/>
          <p:nvPr>
            <p:ph idx="1" type="subTitle"/>
          </p:nvPr>
        </p:nvSpPr>
        <p:spPr>
          <a:xfrm>
            <a:off x="311700" y="312487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solidFill>
                  <a:schemeClr val="dk1"/>
                </a:solidFill>
              </a:rPr>
              <a:t>10 klasė</a:t>
            </a:r>
            <a:endParaRPr>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2"/>
          <p:cNvSpPr txBox="1"/>
          <p:nvPr>
            <p:ph type="title"/>
          </p:nvPr>
        </p:nvSpPr>
        <p:spPr>
          <a:xfrm>
            <a:off x="311700" y="64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Ličio baterijų p</a:t>
            </a:r>
            <a:r>
              <a:rPr lang="en"/>
              <a:t>rivalumai</a:t>
            </a:r>
            <a:endParaRPr/>
          </a:p>
        </p:txBody>
      </p:sp>
      <p:sp>
        <p:nvSpPr>
          <p:cNvPr id="139" name="Google Shape;139;p22"/>
          <p:cNvSpPr txBox="1"/>
          <p:nvPr>
            <p:ph idx="1" type="body"/>
          </p:nvPr>
        </p:nvSpPr>
        <p:spPr>
          <a:xfrm>
            <a:off x="311700" y="636725"/>
            <a:ext cx="8520600" cy="4366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b="1" lang="en">
                <a:solidFill>
                  <a:schemeClr val="dk1"/>
                </a:solidFill>
              </a:rPr>
              <a:t>Didelė įtampa: </a:t>
            </a:r>
            <a:r>
              <a:rPr lang="en">
                <a:solidFill>
                  <a:schemeClr val="dk1"/>
                </a:solidFill>
              </a:rPr>
              <a:t>ličio baterijų įtampa yra tris kartus didesnė už kitų baterijų ir siekia 3,6 V.</a:t>
            </a:r>
            <a:endParaRPr>
              <a:solidFill>
                <a:schemeClr val="dk1"/>
              </a:solidFill>
            </a:endParaRPr>
          </a:p>
          <a:p>
            <a:pPr indent="0" lvl="0" marL="0" rtl="0" algn="l">
              <a:spcBef>
                <a:spcPts val="0"/>
              </a:spcBef>
              <a:spcAft>
                <a:spcPts val="0"/>
              </a:spcAft>
              <a:buNone/>
            </a:pPr>
            <a:r>
              <a:rPr b="1" lang="en">
                <a:solidFill>
                  <a:schemeClr val="dk1"/>
                </a:solidFill>
              </a:rPr>
              <a:t>Didelis energijos tankis:</a:t>
            </a:r>
            <a:r>
              <a:rPr lang="en">
                <a:solidFill>
                  <a:schemeClr val="dk1"/>
                </a:solidFill>
              </a:rPr>
              <a:t> ličio jonų baterijos gali saugoti daug energijos santykinai mažame ir lengvame korpuse.</a:t>
            </a:r>
            <a:endParaRPr>
              <a:solidFill>
                <a:schemeClr val="dk1"/>
              </a:solidFill>
            </a:endParaRPr>
          </a:p>
          <a:p>
            <a:pPr indent="0" lvl="0" marL="0" rtl="0" algn="l">
              <a:spcBef>
                <a:spcPts val="0"/>
              </a:spcBef>
              <a:spcAft>
                <a:spcPts val="0"/>
              </a:spcAft>
              <a:buNone/>
            </a:pPr>
            <a:r>
              <a:rPr b="1" lang="en">
                <a:solidFill>
                  <a:schemeClr val="dk1"/>
                </a:solidFill>
              </a:rPr>
              <a:t>Mažas išsikrovimo greitis</a:t>
            </a:r>
            <a:r>
              <a:rPr lang="en">
                <a:solidFill>
                  <a:schemeClr val="dk1"/>
                </a:solidFill>
              </a:rPr>
              <a:t> leidžia baterijoms išlaikyti didelę dalį savo energijos net ilgai jų nenaudojant.</a:t>
            </a:r>
            <a:endParaRPr>
              <a:solidFill>
                <a:schemeClr val="dk1"/>
              </a:solidFill>
            </a:endParaRPr>
          </a:p>
          <a:p>
            <a:pPr indent="0" lvl="0" marL="0" rtl="0" algn="l">
              <a:spcBef>
                <a:spcPts val="0"/>
              </a:spcBef>
              <a:spcAft>
                <a:spcPts val="0"/>
              </a:spcAft>
              <a:buNone/>
            </a:pPr>
            <a:r>
              <a:rPr b="1" lang="en">
                <a:solidFill>
                  <a:schemeClr val="dk1"/>
                </a:solidFill>
              </a:rPr>
              <a:t>Mažas atminties efektas: </a:t>
            </a:r>
            <a:r>
              <a:rPr lang="en">
                <a:solidFill>
                  <a:schemeClr val="dk1"/>
                </a:solidFill>
              </a:rPr>
              <a:t>šių baterijų nereikia iki galo iškrauti prieš pakartotinį įkrovimą, kas palengvina naudojimą ir leidžia baterijas įkrauti bet kuriuo metu.</a:t>
            </a:r>
            <a:endParaRPr>
              <a:solidFill>
                <a:schemeClr val="dk1"/>
              </a:solidFill>
            </a:endParaRPr>
          </a:p>
          <a:p>
            <a:pPr indent="0" lvl="0" marL="0" rtl="0" algn="l">
              <a:spcBef>
                <a:spcPts val="0"/>
              </a:spcBef>
              <a:spcAft>
                <a:spcPts val="0"/>
              </a:spcAft>
              <a:buNone/>
            </a:pPr>
            <a:r>
              <a:rPr b="1" lang="en">
                <a:solidFill>
                  <a:schemeClr val="dk1"/>
                </a:solidFill>
              </a:rPr>
              <a:t>Greitas įkrovimas: </a:t>
            </a:r>
            <a:r>
              <a:rPr lang="en">
                <a:solidFill>
                  <a:schemeClr val="dk1"/>
                </a:solidFill>
              </a:rPr>
              <a:t>gali būti įkrautos greičiau nei dauguma kitų baterijų tipų. Tai ypač svarbu įrenginiuose, kuriems reikia greito energijos tiekimo, pavyzdžiui, elektromobiliuose.</a:t>
            </a:r>
            <a:endParaRPr>
              <a:solidFill>
                <a:schemeClr val="dk1"/>
              </a:solidFill>
            </a:endParaRPr>
          </a:p>
          <a:p>
            <a:pPr indent="0" lvl="0" marL="0" rtl="0" algn="l">
              <a:spcBef>
                <a:spcPts val="0"/>
              </a:spcBef>
              <a:spcAft>
                <a:spcPts val="0"/>
              </a:spcAft>
              <a:buNone/>
            </a:pPr>
            <a:r>
              <a:rPr b="1" lang="en">
                <a:solidFill>
                  <a:schemeClr val="dk1"/>
                </a:solidFill>
              </a:rPr>
              <a:t>Lengvos:</a:t>
            </a:r>
            <a:r>
              <a:rPr lang="en">
                <a:solidFill>
                  <a:schemeClr val="dk1"/>
                </a:solidFill>
              </a:rPr>
              <a:t> gali būti naudojamos įvairiuose mažuose įrenginiuose.</a:t>
            </a:r>
            <a:endParaRPr>
              <a:solidFill>
                <a:schemeClr val="dk1"/>
              </a:solidFill>
            </a:endParaRPr>
          </a:p>
          <a:p>
            <a:pPr indent="0" lvl="0" marL="0" rtl="0" algn="l">
              <a:spcBef>
                <a:spcPts val="0"/>
              </a:spcBef>
              <a:spcAft>
                <a:spcPts val="0"/>
              </a:spcAft>
              <a:buNone/>
            </a:pPr>
            <a:r>
              <a:rPr b="1" lang="en">
                <a:solidFill>
                  <a:schemeClr val="dk1"/>
                </a:solidFill>
              </a:rPr>
              <a:t>Mažiau kenksmingos</a:t>
            </a:r>
            <a:r>
              <a:rPr lang="en">
                <a:solidFill>
                  <a:schemeClr val="dk1"/>
                </a:solidFill>
              </a:rPr>
              <a:t> kitų baterijų tipų atžvilgiu, pavyzdžiui, </a:t>
            </a:r>
            <a:r>
              <a:rPr lang="en">
                <a:solidFill>
                  <a:schemeClr val="dk1"/>
                </a:solidFill>
              </a:rPr>
              <a:t>nikelio-kadmio.</a:t>
            </a:r>
            <a:endParaRPr>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3"/>
          <p:cNvSpPr txBox="1"/>
          <p:nvPr>
            <p:ph type="title"/>
          </p:nvPr>
        </p:nvSpPr>
        <p:spPr>
          <a:xfrm>
            <a:off x="311700" y="1342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Ličio baterijų t</a:t>
            </a:r>
            <a:r>
              <a:rPr lang="en"/>
              <a:t>rūkumai</a:t>
            </a:r>
            <a:endParaRPr/>
          </a:p>
        </p:txBody>
      </p:sp>
      <p:sp>
        <p:nvSpPr>
          <p:cNvPr id="145" name="Google Shape;145;p23"/>
          <p:cNvSpPr txBox="1"/>
          <p:nvPr>
            <p:ph idx="1" type="body"/>
          </p:nvPr>
        </p:nvSpPr>
        <p:spPr>
          <a:xfrm>
            <a:off x="311700" y="792075"/>
            <a:ext cx="8520600" cy="3776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b="1" lang="en">
                <a:solidFill>
                  <a:schemeClr val="dk1"/>
                </a:solidFill>
              </a:rPr>
              <a:t>Aukšta kaina:</a:t>
            </a:r>
            <a:r>
              <a:rPr lang="en">
                <a:solidFill>
                  <a:schemeClr val="dk1"/>
                </a:solidFill>
              </a:rPr>
              <a:t> ličio jonų baterijos yra brangesnės nei dauguma kitų baterijų tipų, dėl sudėtingų gamybos procesų ir brangių komponentų.</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Ribotas gyvavimo laikas: </a:t>
            </a:r>
            <a:r>
              <a:rPr lang="en">
                <a:solidFill>
                  <a:schemeClr val="dk1"/>
                </a:solidFill>
              </a:rPr>
              <a:t>po tam tikro naudojimo laiko, baterija pradeda mažinti savo talpą ir ilgiau negali išlaikyti įkrautumo.</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Saugumo rizika: </a:t>
            </a:r>
            <a:r>
              <a:rPr lang="en">
                <a:solidFill>
                  <a:schemeClr val="dk1"/>
                </a:solidFill>
              </a:rPr>
              <a:t>gali perkaisti, o esant aukštesnei lauko temperatūrai ar mechaniniam pažeidimui, gali užsidegti. Netinkamas naudojimas arba gamybos defektai gali sukelti gaisrą.</a:t>
            </a:r>
            <a:endParaRPr>
              <a:solidFill>
                <a:schemeClr val="dk1"/>
              </a:solidFill>
            </a:endParaRPr>
          </a:p>
          <a:p>
            <a:pPr indent="0" lvl="0" marL="0" rtl="0" algn="l">
              <a:spcBef>
                <a:spcPts val="0"/>
              </a:spcBef>
              <a:spcAft>
                <a:spcPts val="0"/>
              </a:spcAft>
              <a:buNone/>
            </a:pPr>
            <a:r>
              <a:rPr b="1" lang="en">
                <a:solidFill>
                  <a:schemeClr val="dk1"/>
                </a:solidFill>
              </a:rPr>
              <a:t>Aplinkos poveikis: </a:t>
            </a:r>
            <a:r>
              <a:rPr lang="en">
                <a:solidFill>
                  <a:schemeClr val="dk1"/>
                </a:solidFill>
              </a:rPr>
              <a:t>ličio jonų baterijos gali turėti neigiamą poveikį aplinkai dėl cheminės sudėties ir sunkiai perdirbamos gamybos liekanų. Tačiau pastaruoju metu didžiulės pažangos yra daromos siekiant sumažinti šią problemą ir plėtoti atsinaujinančias baterijų perdirbimo technologijas.</a:t>
            </a:r>
            <a:endParaRPr>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4"/>
          <p:cNvSpPr txBox="1"/>
          <p:nvPr>
            <p:ph type="title"/>
          </p:nvPr>
        </p:nvSpPr>
        <p:spPr>
          <a:xfrm>
            <a:off x="311700" y="1342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Rekomendacijos pamokai</a:t>
            </a:r>
            <a:endParaRPr/>
          </a:p>
        </p:txBody>
      </p:sp>
      <p:sp>
        <p:nvSpPr>
          <p:cNvPr id="151" name="Google Shape;151;p24"/>
          <p:cNvSpPr txBox="1"/>
          <p:nvPr>
            <p:ph idx="1" type="body"/>
          </p:nvPr>
        </p:nvSpPr>
        <p:spPr>
          <a:xfrm>
            <a:off x="311700" y="852225"/>
            <a:ext cx="8520600" cy="3920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rPr>
              <a:t>1. Pamoką galima pradėti nuo diskusijos, aptariant klausimus: a) Kam reikalingos baterijos? b) Kur naudojamos baterijos? c) Kokiomis savybėmis turi pasižymėti šiuolaikinės baterijos?</a:t>
            </a:r>
            <a:endParaRPr>
              <a:solidFill>
                <a:schemeClr val="dk1"/>
              </a:solidFill>
            </a:endParaRPr>
          </a:p>
          <a:p>
            <a:pPr indent="0" lvl="0" marL="0" rtl="0" algn="l">
              <a:spcBef>
                <a:spcPts val="1200"/>
              </a:spcBef>
              <a:spcAft>
                <a:spcPts val="0"/>
              </a:spcAft>
              <a:buNone/>
            </a:pPr>
            <a:r>
              <a:rPr lang="en">
                <a:solidFill>
                  <a:schemeClr val="dk1"/>
                </a:solidFill>
              </a:rPr>
              <a:t>2. Pamoką galima užbaigti diskusija, aptariant klausimus: a) Kokie yra pagrindiniai ličio jonų baterijos privalumai ir trūkumai? b) Kokie yra šiuolaikinės baterijų pramonės pagrindiniai iššūkiai?</a:t>
            </a:r>
            <a:endParaRPr>
              <a:solidFill>
                <a:schemeClr val="dk1"/>
              </a:solidFill>
            </a:endParaRPr>
          </a:p>
          <a:p>
            <a:pPr indent="0" lvl="0" marL="0" rtl="0" algn="l">
              <a:spcBef>
                <a:spcPts val="1200"/>
              </a:spcBef>
              <a:spcAft>
                <a:spcPts val="0"/>
              </a:spcAft>
              <a:buNone/>
            </a:pPr>
            <a:r>
              <a:rPr lang="en">
                <a:solidFill>
                  <a:schemeClr val="dk1"/>
                </a:solidFill>
              </a:rPr>
              <a:t>3. Pamoką galima integruoti su fizika, konstruojant vaisių bateriją (nuoroda kitoje skaidrėje) ir tiriant skirtingų vaisių elektros laidumą arba skirtingų metalų sukuriamą įtampą. </a:t>
            </a:r>
            <a:endParaRPr>
              <a:solidFill>
                <a:schemeClr val="dk1"/>
              </a:solidFill>
            </a:endParaRPr>
          </a:p>
          <a:p>
            <a:pPr indent="0" lvl="0" marL="0" rtl="0" algn="l">
              <a:spcBef>
                <a:spcPts val="1200"/>
              </a:spcBef>
              <a:spcAft>
                <a:spcPts val="1200"/>
              </a:spcAft>
              <a:buNone/>
            </a:pPr>
            <a:r>
              <a:t/>
            </a:r>
            <a:endParaRPr>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5"/>
          <p:cNvSpPr txBox="1"/>
          <p:nvPr>
            <p:ph type="title"/>
          </p:nvPr>
        </p:nvSpPr>
        <p:spPr>
          <a:xfrm>
            <a:off x="311700" y="1342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Nuorodos pamokai</a:t>
            </a:r>
            <a:endParaRPr/>
          </a:p>
        </p:txBody>
      </p:sp>
      <p:sp>
        <p:nvSpPr>
          <p:cNvPr id="157" name="Google Shape;157;p25"/>
          <p:cNvSpPr txBox="1"/>
          <p:nvPr>
            <p:ph idx="1" type="body"/>
          </p:nvPr>
        </p:nvSpPr>
        <p:spPr>
          <a:xfrm>
            <a:off x="311700" y="852225"/>
            <a:ext cx="8520600" cy="3920400"/>
          </a:xfrm>
          <a:prstGeom prst="rect">
            <a:avLst/>
          </a:prstGeom>
        </p:spPr>
        <p:txBody>
          <a:bodyPr anchorCtr="0" anchor="t" bIns="91425" lIns="91425" spcFirstLastPara="1" rIns="91425" wrap="square" tIns="91425">
            <a:normAutofit/>
          </a:bodyPr>
          <a:lstStyle/>
          <a:p>
            <a:pPr indent="0" lvl="0" marL="0" rtl="0" algn="l">
              <a:spcBef>
                <a:spcPts val="1000"/>
              </a:spcBef>
              <a:spcAft>
                <a:spcPts val="0"/>
              </a:spcAft>
              <a:buNone/>
            </a:pPr>
            <a:r>
              <a:rPr lang="en">
                <a:solidFill>
                  <a:schemeClr val="dk1"/>
                </a:solidFill>
              </a:rPr>
              <a:t>1. Išsamus ir aiškus Nobelio premijos laureato pristatymas apie ličio jonų baterijas:</a:t>
            </a:r>
            <a:endParaRPr>
              <a:solidFill>
                <a:schemeClr val="dk1"/>
              </a:solidFill>
            </a:endParaRPr>
          </a:p>
          <a:p>
            <a:pPr indent="0" lvl="0" marL="0" rtl="0" algn="l">
              <a:spcBef>
                <a:spcPts val="1000"/>
              </a:spcBef>
              <a:spcAft>
                <a:spcPts val="0"/>
              </a:spcAft>
              <a:buNone/>
            </a:pPr>
            <a:r>
              <a:rPr lang="en">
                <a:solidFill>
                  <a:schemeClr val="dk1"/>
                </a:solidFill>
              </a:rPr>
              <a:t>https://www.youtube.com/watch?v=rgdDPHh_5es&amp;t=4s</a:t>
            </a:r>
            <a:endParaRPr>
              <a:solidFill>
                <a:schemeClr val="dk1"/>
              </a:solidFill>
            </a:endParaRPr>
          </a:p>
          <a:p>
            <a:pPr indent="0" lvl="0" marL="0" rtl="0" algn="l">
              <a:spcBef>
                <a:spcPts val="1000"/>
              </a:spcBef>
              <a:spcAft>
                <a:spcPts val="0"/>
              </a:spcAft>
              <a:buNone/>
            </a:pPr>
            <a:r>
              <a:rPr lang="en">
                <a:solidFill>
                  <a:schemeClr val="dk1"/>
                </a:solidFill>
              </a:rPr>
              <a:t>2. Vašingtono universiteto straipsnis apie ličio jonų baterijas:</a:t>
            </a:r>
            <a:endParaRPr>
              <a:solidFill>
                <a:schemeClr val="dk1"/>
              </a:solidFill>
            </a:endParaRPr>
          </a:p>
          <a:p>
            <a:pPr indent="0" lvl="0" marL="0" rtl="0" algn="l">
              <a:spcBef>
                <a:spcPts val="1000"/>
              </a:spcBef>
              <a:spcAft>
                <a:spcPts val="0"/>
              </a:spcAft>
              <a:buNone/>
            </a:pPr>
            <a:r>
              <a:rPr lang="en">
                <a:solidFill>
                  <a:schemeClr val="dk1"/>
                </a:solidFill>
              </a:rPr>
              <a:t>https://www.cei.washington.edu/education/science-of-solar/battery-technology/</a:t>
            </a:r>
            <a:endParaRPr>
              <a:solidFill>
                <a:schemeClr val="dk1"/>
              </a:solidFill>
            </a:endParaRPr>
          </a:p>
          <a:p>
            <a:pPr indent="0" lvl="0" marL="0" rtl="0" algn="l">
              <a:spcBef>
                <a:spcPts val="1000"/>
              </a:spcBef>
              <a:spcAft>
                <a:spcPts val="0"/>
              </a:spcAft>
              <a:buNone/>
            </a:pPr>
            <a:r>
              <a:rPr lang="en">
                <a:solidFill>
                  <a:schemeClr val="dk1"/>
                </a:solidFill>
              </a:rPr>
              <a:t>3. Vaisių baterijos eksperimento aprašymas:</a:t>
            </a:r>
            <a:endParaRPr>
              <a:solidFill>
                <a:schemeClr val="dk1"/>
              </a:solidFill>
            </a:endParaRPr>
          </a:p>
          <a:p>
            <a:pPr indent="0" lvl="0" marL="0" rtl="0" algn="l">
              <a:spcBef>
                <a:spcPts val="1000"/>
              </a:spcBef>
              <a:spcAft>
                <a:spcPts val="0"/>
              </a:spcAft>
              <a:buNone/>
            </a:pPr>
            <a:r>
              <a:rPr lang="en">
                <a:solidFill>
                  <a:schemeClr val="dk1"/>
                </a:solidFill>
              </a:rPr>
              <a:t>h</a:t>
            </a:r>
            <a:r>
              <a:rPr lang="en">
                <a:solidFill>
                  <a:schemeClr val="dk1"/>
                </a:solidFill>
              </a:rPr>
              <a:t>ttps://lt.eferrit.com/kaip-padaryti-vaisiu-baterija/</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9410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Pamokos tikslas</a:t>
            </a:r>
            <a:endParaRPr/>
          </a:p>
        </p:txBody>
      </p:sp>
      <p:sp>
        <p:nvSpPr>
          <p:cNvPr id="61" name="Google Shape;61;p14"/>
          <p:cNvSpPr txBox="1"/>
          <p:nvPr>
            <p:ph idx="1" type="body"/>
          </p:nvPr>
        </p:nvSpPr>
        <p:spPr>
          <a:xfrm>
            <a:off x="311700" y="863550"/>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rPr>
              <a:t>S</a:t>
            </a:r>
            <a:r>
              <a:rPr lang="en">
                <a:solidFill>
                  <a:schemeClr val="dk1"/>
                </a:solidFill>
              </a:rPr>
              <a:t>uteikti mokiniams išsamią ličio baterijos supratimą, įskaitant jos konstrukciją, veikimo principus, privalumus ir panaudojimo galimybes.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Pamokos pabaigoje mokiniai turėtų gebėti paaiškinti ličio baterijos sandarą, svarbą ir jos vaidmenį įvairiose pramonės šakose.</a:t>
            </a:r>
            <a:endParaRPr>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ph type="title"/>
          </p:nvPr>
        </p:nvSpPr>
        <p:spPr>
          <a:xfrm>
            <a:off x="311700" y="9410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Pamokos planas</a:t>
            </a:r>
            <a:endParaRPr/>
          </a:p>
        </p:txBody>
      </p:sp>
      <p:sp>
        <p:nvSpPr>
          <p:cNvPr id="67" name="Google Shape;67;p15"/>
          <p:cNvSpPr txBox="1"/>
          <p:nvPr>
            <p:ph idx="1" type="body"/>
          </p:nvPr>
        </p:nvSpPr>
        <p:spPr>
          <a:xfrm>
            <a:off x="311700" y="863550"/>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AutoNum type="arabicPeriod"/>
            </a:pPr>
            <a:r>
              <a:rPr lang="en">
                <a:solidFill>
                  <a:schemeClr val="dk1"/>
                </a:solidFill>
              </a:rPr>
              <a:t>Kas yra ličio jonų baterija?</a:t>
            </a:r>
            <a:endParaRPr>
              <a:solidFill>
                <a:schemeClr val="dk1"/>
              </a:solidFill>
            </a:endParaRPr>
          </a:p>
          <a:p>
            <a:pPr indent="-342900" lvl="0" marL="457200" rtl="0" algn="l">
              <a:spcBef>
                <a:spcPts val="0"/>
              </a:spcBef>
              <a:spcAft>
                <a:spcPts val="0"/>
              </a:spcAft>
              <a:buClr>
                <a:schemeClr val="dk1"/>
              </a:buClr>
              <a:buSzPts val="1800"/>
              <a:buAutoNum type="arabicPeriod"/>
            </a:pPr>
            <a:r>
              <a:rPr lang="en">
                <a:solidFill>
                  <a:schemeClr val="dk1"/>
                </a:solidFill>
              </a:rPr>
              <a:t>Pagrindinės ličio baterijos dalys ir jų funkcijos</a:t>
            </a:r>
            <a:endParaRPr>
              <a:solidFill>
                <a:schemeClr val="dk1"/>
              </a:solidFill>
            </a:endParaRPr>
          </a:p>
          <a:p>
            <a:pPr indent="-342900" lvl="0" marL="457200" rtl="0" algn="l">
              <a:spcBef>
                <a:spcPts val="0"/>
              </a:spcBef>
              <a:spcAft>
                <a:spcPts val="0"/>
              </a:spcAft>
              <a:buClr>
                <a:schemeClr val="dk1"/>
              </a:buClr>
              <a:buSzPts val="1800"/>
              <a:buAutoNum type="arabicPeriod"/>
            </a:pPr>
            <a:r>
              <a:rPr lang="en">
                <a:solidFill>
                  <a:schemeClr val="dk1"/>
                </a:solidFill>
              </a:rPr>
              <a:t>Ličio baterijos veikimo principai</a:t>
            </a:r>
            <a:endParaRPr>
              <a:solidFill>
                <a:schemeClr val="dk1"/>
              </a:solidFill>
            </a:endParaRPr>
          </a:p>
          <a:p>
            <a:pPr indent="-342900" lvl="0" marL="457200" rtl="0" algn="l">
              <a:spcBef>
                <a:spcPts val="0"/>
              </a:spcBef>
              <a:spcAft>
                <a:spcPts val="0"/>
              </a:spcAft>
              <a:buClr>
                <a:schemeClr val="dk1"/>
              </a:buClr>
              <a:buSzPts val="1800"/>
              <a:buAutoNum type="arabicPeriod"/>
            </a:pPr>
            <a:r>
              <a:rPr lang="en">
                <a:solidFill>
                  <a:schemeClr val="dk1"/>
                </a:solidFill>
              </a:rPr>
              <a:t>Ličio baterijos panaudojimas</a:t>
            </a:r>
            <a:endParaRPr>
              <a:solidFill>
                <a:schemeClr val="dk1"/>
              </a:solidFill>
            </a:endParaRPr>
          </a:p>
          <a:p>
            <a:pPr indent="-342900" lvl="0" marL="457200" rtl="0" algn="l">
              <a:spcBef>
                <a:spcPts val="0"/>
              </a:spcBef>
              <a:spcAft>
                <a:spcPts val="0"/>
              </a:spcAft>
              <a:buClr>
                <a:schemeClr val="dk1"/>
              </a:buClr>
              <a:buSzPts val="1800"/>
              <a:buAutoNum type="arabicPeriod"/>
            </a:pPr>
            <a:r>
              <a:rPr lang="en">
                <a:solidFill>
                  <a:schemeClr val="dk1"/>
                </a:solidFill>
              </a:rPr>
              <a:t>Ličio baterijos privalumai ir trūkumai</a:t>
            </a:r>
            <a:endParaRPr>
              <a:solidFill>
                <a:schemeClr val="dk1"/>
              </a:solidFill>
            </a:endParaRPr>
          </a:p>
          <a:p>
            <a:pPr indent="-342900" lvl="0" marL="457200" rtl="0" algn="l">
              <a:spcBef>
                <a:spcPts val="0"/>
              </a:spcBef>
              <a:spcAft>
                <a:spcPts val="0"/>
              </a:spcAft>
              <a:buClr>
                <a:schemeClr val="dk1"/>
              </a:buClr>
              <a:buSzPts val="1800"/>
              <a:buAutoNum type="arabicPeriod"/>
            </a:pPr>
            <a:r>
              <a:rPr lang="en">
                <a:solidFill>
                  <a:schemeClr val="dk1"/>
                </a:solidFill>
              </a:rPr>
              <a:t>Užduotys</a:t>
            </a:r>
            <a:endParaRPr>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6"/>
          <p:cNvSpPr txBox="1"/>
          <p:nvPr>
            <p:ph type="title"/>
          </p:nvPr>
        </p:nvSpPr>
        <p:spPr>
          <a:xfrm>
            <a:off x="311700" y="14425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Ličio jonų baterijos ir akumuliatoriai</a:t>
            </a:r>
            <a:endParaRPr/>
          </a:p>
        </p:txBody>
      </p:sp>
      <p:pic>
        <p:nvPicPr>
          <p:cNvPr id="73" name="Google Shape;73;p16"/>
          <p:cNvPicPr preferRelativeResize="0"/>
          <p:nvPr/>
        </p:nvPicPr>
        <p:blipFill>
          <a:blip r:embed="rId3">
            <a:alphaModFix/>
          </a:blip>
          <a:stretch>
            <a:fillRect/>
          </a:stretch>
        </p:blipFill>
        <p:spPr>
          <a:xfrm>
            <a:off x="250650" y="911850"/>
            <a:ext cx="4070701" cy="2442425"/>
          </a:xfrm>
          <a:prstGeom prst="rect">
            <a:avLst/>
          </a:prstGeom>
          <a:noFill/>
          <a:ln>
            <a:noFill/>
          </a:ln>
        </p:spPr>
      </p:pic>
      <p:pic>
        <p:nvPicPr>
          <p:cNvPr id="74" name="Google Shape;74;p16"/>
          <p:cNvPicPr preferRelativeResize="0"/>
          <p:nvPr/>
        </p:nvPicPr>
        <p:blipFill>
          <a:blip r:embed="rId4">
            <a:alphaModFix/>
          </a:blip>
          <a:stretch>
            <a:fillRect/>
          </a:stretch>
        </p:blipFill>
        <p:spPr>
          <a:xfrm>
            <a:off x="4718375" y="1051688"/>
            <a:ext cx="4132624" cy="2162750"/>
          </a:xfrm>
          <a:prstGeom prst="rect">
            <a:avLst/>
          </a:prstGeom>
          <a:noFill/>
          <a:ln>
            <a:noFill/>
          </a:ln>
        </p:spPr>
      </p:pic>
      <p:sp>
        <p:nvSpPr>
          <p:cNvPr id="75" name="Google Shape;75;p16"/>
          <p:cNvSpPr txBox="1"/>
          <p:nvPr/>
        </p:nvSpPr>
        <p:spPr>
          <a:xfrm>
            <a:off x="250650" y="3354275"/>
            <a:ext cx="40707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Iliustracija</a:t>
            </a:r>
            <a:r>
              <a:rPr lang="en" sz="1000"/>
              <a:t> paimta iš nuorodos: </a:t>
            </a:r>
            <a:r>
              <a:rPr lang="en" sz="1000"/>
              <a:t>https://www.innovationnewsnetwork.com/damage-free-technology-advances-lithium-metal-battery-usage-in-electric-vehicles/25535/</a:t>
            </a:r>
            <a:endParaRPr sz="1000"/>
          </a:p>
        </p:txBody>
      </p:sp>
      <p:sp>
        <p:nvSpPr>
          <p:cNvPr id="76" name="Google Shape;76;p16"/>
          <p:cNvSpPr txBox="1"/>
          <p:nvPr/>
        </p:nvSpPr>
        <p:spPr>
          <a:xfrm>
            <a:off x="4718375" y="3214425"/>
            <a:ext cx="41325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Iliustracija paimta iš nuorodos:</a:t>
            </a:r>
            <a:endParaRPr sz="1000"/>
          </a:p>
          <a:p>
            <a:pPr indent="0" lvl="0" marL="0" rtl="0" algn="l">
              <a:spcBef>
                <a:spcPts val="0"/>
              </a:spcBef>
              <a:spcAft>
                <a:spcPts val="0"/>
              </a:spcAft>
              <a:buNone/>
            </a:pPr>
            <a:r>
              <a:rPr lang="en" sz="1000"/>
              <a:t>https://www.element.com/connected-technologies/lithium-battery-testing-and-certification</a:t>
            </a:r>
            <a:endParaRPr sz="10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pic>
        <p:nvPicPr>
          <p:cNvPr id="81" name="Google Shape;81;p17"/>
          <p:cNvPicPr preferRelativeResize="0"/>
          <p:nvPr/>
        </p:nvPicPr>
        <p:blipFill>
          <a:blip r:embed="rId3">
            <a:alphaModFix/>
          </a:blip>
          <a:stretch>
            <a:fillRect/>
          </a:stretch>
        </p:blipFill>
        <p:spPr>
          <a:xfrm>
            <a:off x="1913768" y="712925"/>
            <a:ext cx="4859257" cy="4396475"/>
          </a:xfrm>
          <a:prstGeom prst="rect">
            <a:avLst/>
          </a:prstGeom>
          <a:noFill/>
          <a:ln>
            <a:noFill/>
          </a:ln>
        </p:spPr>
      </p:pic>
      <p:sp>
        <p:nvSpPr>
          <p:cNvPr id="82" name="Google Shape;82;p17"/>
          <p:cNvSpPr txBox="1"/>
          <p:nvPr>
            <p:ph type="title"/>
          </p:nvPr>
        </p:nvSpPr>
        <p:spPr>
          <a:xfrm>
            <a:off x="311700" y="64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Ličio baterijos sandara</a:t>
            </a:r>
            <a:endParaRPr/>
          </a:p>
        </p:txBody>
      </p:sp>
      <p:sp>
        <p:nvSpPr>
          <p:cNvPr id="83" name="Google Shape;83;p17"/>
          <p:cNvSpPr txBox="1"/>
          <p:nvPr/>
        </p:nvSpPr>
        <p:spPr>
          <a:xfrm>
            <a:off x="4343400" y="712925"/>
            <a:ext cx="15141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t>ELEKTROLITAS</a:t>
            </a:r>
            <a:endParaRPr b="1" sz="1300"/>
          </a:p>
        </p:txBody>
      </p:sp>
      <p:sp>
        <p:nvSpPr>
          <p:cNvPr id="84" name="Google Shape;84;p17"/>
          <p:cNvSpPr txBox="1"/>
          <p:nvPr/>
        </p:nvSpPr>
        <p:spPr>
          <a:xfrm>
            <a:off x="3120200" y="612675"/>
            <a:ext cx="1223100" cy="860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300"/>
              <a:t>PUSLAIDĖ</a:t>
            </a:r>
            <a:endParaRPr b="1" sz="1300"/>
          </a:p>
          <a:p>
            <a:pPr indent="0" lvl="0" marL="0" rtl="0" algn="l">
              <a:lnSpc>
                <a:spcPct val="115000"/>
              </a:lnSpc>
              <a:spcBef>
                <a:spcPts val="0"/>
              </a:spcBef>
              <a:spcAft>
                <a:spcPts val="0"/>
              </a:spcAft>
              <a:buNone/>
            </a:pPr>
            <a:r>
              <a:rPr b="1" lang="en" sz="1300"/>
              <a:t>MEMBRANA</a:t>
            </a:r>
            <a:endParaRPr b="1" sz="1300"/>
          </a:p>
          <a:p>
            <a:pPr indent="0" lvl="0" marL="0" rtl="0" algn="l">
              <a:lnSpc>
                <a:spcPct val="115000"/>
              </a:lnSpc>
              <a:spcBef>
                <a:spcPts val="0"/>
              </a:spcBef>
              <a:spcAft>
                <a:spcPts val="0"/>
              </a:spcAft>
              <a:buNone/>
            </a:pPr>
            <a:r>
              <a:t/>
            </a:r>
            <a:endParaRPr/>
          </a:p>
        </p:txBody>
      </p:sp>
      <p:sp>
        <p:nvSpPr>
          <p:cNvPr id="85" name="Google Shape;85;p17"/>
          <p:cNvSpPr txBox="1"/>
          <p:nvPr/>
        </p:nvSpPr>
        <p:spPr>
          <a:xfrm>
            <a:off x="1902500" y="1473075"/>
            <a:ext cx="1514100" cy="630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300"/>
              <a:t>ELEKTROLITAS</a:t>
            </a:r>
            <a:endParaRPr b="1" sz="1300"/>
          </a:p>
          <a:p>
            <a:pPr indent="0" lvl="0" marL="0" rtl="0" algn="l">
              <a:lnSpc>
                <a:spcPct val="115000"/>
              </a:lnSpc>
              <a:spcBef>
                <a:spcPts val="0"/>
              </a:spcBef>
              <a:spcAft>
                <a:spcPts val="0"/>
              </a:spcAft>
              <a:buNone/>
            </a:pPr>
            <a:r>
              <a:t/>
            </a:r>
            <a:endParaRPr/>
          </a:p>
        </p:txBody>
      </p:sp>
      <p:sp>
        <p:nvSpPr>
          <p:cNvPr id="86" name="Google Shape;86;p17"/>
          <p:cNvSpPr txBox="1"/>
          <p:nvPr/>
        </p:nvSpPr>
        <p:spPr>
          <a:xfrm>
            <a:off x="526875" y="4095950"/>
            <a:ext cx="3000000" cy="648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a:t>ALIUMINIS – TEIGIAMOS</a:t>
            </a:r>
            <a:endParaRPr b="1"/>
          </a:p>
          <a:p>
            <a:pPr indent="0" lvl="0" marL="0" rtl="0" algn="l">
              <a:lnSpc>
                <a:spcPct val="115000"/>
              </a:lnSpc>
              <a:spcBef>
                <a:spcPts val="0"/>
              </a:spcBef>
              <a:spcAft>
                <a:spcPts val="0"/>
              </a:spcAft>
              <a:buNone/>
            </a:pPr>
            <a:r>
              <a:rPr b="1" lang="en"/>
              <a:t>SROVĖS SURINKĖJAS</a:t>
            </a:r>
            <a:endParaRPr b="1"/>
          </a:p>
        </p:txBody>
      </p:sp>
      <p:sp>
        <p:nvSpPr>
          <p:cNvPr id="87" name="Google Shape;87;p17"/>
          <p:cNvSpPr txBox="1"/>
          <p:nvPr/>
        </p:nvSpPr>
        <p:spPr>
          <a:xfrm>
            <a:off x="5704850" y="1402900"/>
            <a:ext cx="3000000" cy="895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a:t>VARIS – NEIGIAMOS</a:t>
            </a:r>
            <a:endParaRPr b="1"/>
          </a:p>
          <a:p>
            <a:pPr indent="0" lvl="0" marL="0" rtl="0" algn="l">
              <a:lnSpc>
                <a:spcPct val="115000"/>
              </a:lnSpc>
              <a:spcBef>
                <a:spcPts val="0"/>
              </a:spcBef>
              <a:spcAft>
                <a:spcPts val="0"/>
              </a:spcAft>
              <a:buNone/>
            </a:pPr>
            <a:r>
              <a:rPr b="1" lang="en"/>
              <a:t>SROVĖS SURINKĖJAS</a:t>
            </a:r>
            <a:endParaRPr b="1"/>
          </a:p>
          <a:p>
            <a:pPr indent="0" lvl="0" marL="0" rtl="0" algn="l">
              <a:lnSpc>
                <a:spcPct val="115000"/>
              </a:lnSpc>
              <a:spcBef>
                <a:spcPts val="0"/>
              </a:spcBef>
              <a:spcAft>
                <a:spcPts val="0"/>
              </a:spcAft>
              <a:buNone/>
            </a:pPr>
            <a:r>
              <a:t/>
            </a:r>
            <a:endParaRPr b="1"/>
          </a:p>
        </p:txBody>
      </p:sp>
      <p:sp>
        <p:nvSpPr>
          <p:cNvPr id="88" name="Google Shape;88;p17"/>
          <p:cNvSpPr txBox="1"/>
          <p:nvPr/>
        </p:nvSpPr>
        <p:spPr>
          <a:xfrm>
            <a:off x="5159050" y="4156125"/>
            <a:ext cx="3000000" cy="384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300"/>
              <a:t>LIČIO JONAS</a:t>
            </a:r>
            <a:endParaRPr b="1" sz="1300"/>
          </a:p>
        </p:txBody>
      </p:sp>
      <p:sp>
        <p:nvSpPr>
          <p:cNvPr id="89" name="Google Shape;89;p17"/>
          <p:cNvSpPr txBox="1"/>
          <p:nvPr/>
        </p:nvSpPr>
        <p:spPr>
          <a:xfrm>
            <a:off x="5553575" y="3311025"/>
            <a:ext cx="2078400" cy="845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300"/>
              <a:t>ANODAS </a:t>
            </a:r>
            <a:endParaRPr b="1" sz="1300"/>
          </a:p>
          <a:p>
            <a:pPr indent="0" lvl="0" marL="0" rtl="0" algn="l">
              <a:lnSpc>
                <a:spcPct val="115000"/>
              </a:lnSpc>
              <a:spcBef>
                <a:spcPts val="0"/>
              </a:spcBef>
              <a:spcAft>
                <a:spcPts val="0"/>
              </a:spcAft>
              <a:buNone/>
            </a:pPr>
            <a:r>
              <a:rPr b="1" lang="en" sz="1300"/>
              <a:t>(GRAFITAS)</a:t>
            </a:r>
            <a:endParaRPr b="1" sz="1300"/>
          </a:p>
          <a:p>
            <a:pPr indent="0" lvl="0" marL="0" rtl="0" algn="l">
              <a:lnSpc>
                <a:spcPct val="115000"/>
              </a:lnSpc>
              <a:spcBef>
                <a:spcPts val="0"/>
              </a:spcBef>
              <a:spcAft>
                <a:spcPts val="0"/>
              </a:spcAft>
              <a:buNone/>
            </a:pPr>
            <a:r>
              <a:t/>
            </a:r>
            <a:endParaRPr b="1" sz="1300"/>
          </a:p>
        </p:txBody>
      </p:sp>
      <p:sp>
        <p:nvSpPr>
          <p:cNvPr id="90" name="Google Shape;90;p17"/>
          <p:cNvSpPr txBox="1"/>
          <p:nvPr/>
        </p:nvSpPr>
        <p:spPr>
          <a:xfrm>
            <a:off x="3872175" y="4431325"/>
            <a:ext cx="3000000" cy="860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300"/>
              <a:t>KATODAS</a:t>
            </a:r>
            <a:endParaRPr b="1" sz="1300"/>
          </a:p>
          <a:p>
            <a:pPr indent="0" lvl="0" marL="0" rtl="0" algn="l">
              <a:lnSpc>
                <a:spcPct val="115000"/>
              </a:lnSpc>
              <a:spcBef>
                <a:spcPts val="0"/>
              </a:spcBef>
              <a:spcAft>
                <a:spcPts val="0"/>
              </a:spcAft>
              <a:buNone/>
            </a:pPr>
            <a:r>
              <a:rPr b="1" lang="en" sz="1300"/>
              <a:t>(OKSIDAS)</a:t>
            </a:r>
            <a:endParaRPr b="1" sz="1300"/>
          </a:p>
          <a:p>
            <a:pPr indent="0" lvl="0" marL="0" rtl="0" algn="l">
              <a:lnSpc>
                <a:spcPct val="115000"/>
              </a:lnSpc>
              <a:spcBef>
                <a:spcPts val="0"/>
              </a:spcBef>
              <a:spcAft>
                <a:spcPts val="0"/>
              </a:spcAft>
              <a:buNone/>
            </a:pPr>
            <a:r>
              <a:t/>
            </a:r>
            <a:endParaRPr/>
          </a:p>
        </p:txBody>
      </p:sp>
      <p:sp>
        <p:nvSpPr>
          <p:cNvPr id="91" name="Google Shape;91;p17"/>
          <p:cNvSpPr/>
          <p:nvPr/>
        </p:nvSpPr>
        <p:spPr>
          <a:xfrm rot="-5400000">
            <a:off x="5516475" y="1690425"/>
            <a:ext cx="441300" cy="461100"/>
          </a:xfrm>
          <a:prstGeom prst="arc">
            <a:avLst>
              <a:gd fmla="val 16200000" name="adj1"/>
              <a:gd fmla="val 0" name="adj2"/>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92" name="Google Shape;92;p17"/>
          <p:cNvSpPr/>
          <p:nvPr/>
        </p:nvSpPr>
        <p:spPr>
          <a:xfrm rot="5400000">
            <a:off x="2608850" y="3966400"/>
            <a:ext cx="461100" cy="384900"/>
          </a:xfrm>
          <a:prstGeom prst="arc">
            <a:avLst>
              <a:gd fmla="val 16200000" name="adj1"/>
              <a:gd fmla="val 0" name="adj2"/>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7"/>
          <p:cNvSpPr txBox="1"/>
          <p:nvPr/>
        </p:nvSpPr>
        <p:spPr>
          <a:xfrm>
            <a:off x="5330900" y="4497000"/>
            <a:ext cx="37479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Iliustracija adaptuota iš nuorodos: https://letstalkscience.ca/educational-resources/stem-explained/how-does-a-lithium-ion-battery-work</a:t>
            </a:r>
            <a:endParaRPr sz="10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8"/>
          <p:cNvSpPr txBox="1"/>
          <p:nvPr>
            <p:ph type="title"/>
          </p:nvPr>
        </p:nvSpPr>
        <p:spPr>
          <a:xfrm>
            <a:off x="311700" y="64025"/>
            <a:ext cx="8520600" cy="572700"/>
          </a:xfrm>
          <a:prstGeom prst="rect">
            <a:avLst/>
          </a:prstGeom>
        </p:spPr>
        <p:txBody>
          <a:bodyPr anchorCtr="0" anchor="t" bIns="91425" lIns="91425" spcFirstLastPara="1" rIns="91425" wrap="square" tIns="91425">
            <a:normAutofit fontScale="90000"/>
          </a:bodyPr>
          <a:lstStyle/>
          <a:p>
            <a:pPr indent="0" lvl="0" marL="0" rtl="0" algn="ctr">
              <a:lnSpc>
                <a:spcPct val="115000"/>
              </a:lnSpc>
              <a:spcBef>
                <a:spcPts val="0"/>
              </a:spcBef>
              <a:spcAft>
                <a:spcPts val="0"/>
              </a:spcAft>
              <a:buClr>
                <a:schemeClr val="dk1"/>
              </a:buClr>
              <a:buSzPct val="39285"/>
              <a:buFont typeface="Arial"/>
              <a:buNone/>
            </a:pPr>
            <a:r>
              <a:rPr lang="en"/>
              <a:t>Procesai bateriją iškraunant</a:t>
            </a:r>
            <a:endParaRPr/>
          </a:p>
          <a:p>
            <a:pPr indent="0" lvl="0" marL="0" rtl="0" algn="l">
              <a:lnSpc>
                <a:spcPct val="115000"/>
              </a:lnSpc>
              <a:spcBef>
                <a:spcPts val="0"/>
              </a:spcBef>
              <a:spcAft>
                <a:spcPts val="0"/>
              </a:spcAft>
              <a:buClr>
                <a:schemeClr val="dk1"/>
              </a:buClr>
              <a:buSzPct val="39285"/>
              <a:buFont typeface="Arial"/>
              <a:buNone/>
            </a:pPr>
            <a:r>
              <a:t/>
            </a:r>
            <a:endParaRPr/>
          </a:p>
          <a:p>
            <a:pPr indent="0" lvl="0" marL="0" rtl="0" algn="ctr">
              <a:spcBef>
                <a:spcPts val="0"/>
              </a:spcBef>
              <a:spcAft>
                <a:spcPts val="0"/>
              </a:spcAft>
              <a:buNone/>
            </a:pPr>
            <a:r>
              <a:t/>
            </a:r>
            <a:endParaRPr/>
          </a:p>
        </p:txBody>
      </p:sp>
      <p:pic>
        <p:nvPicPr>
          <p:cNvPr id="99" name="Google Shape;99;p18"/>
          <p:cNvPicPr preferRelativeResize="0"/>
          <p:nvPr/>
        </p:nvPicPr>
        <p:blipFill>
          <a:blip r:embed="rId3">
            <a:alphaModFix/>
          </a:blip>
          <a:stretch>
            <a:fillRect/>
          </a:stretch>
        </p:blipFill>
        <p:spPr>
          <a:xfrm>
            <a:off x="1999250" y="636727"/>
            <a:ext cx="4784550" cy="4175400"/>
          </a:xfrm>
          <a:prstGeom prst="rect">
            <a:avLst/>
          </a:prstGeom>
          <a:noFill/>
          <a:ln>
            <a:noFill/>
          </a:ln>
        </p:spPr>
      </p:pic>
      <p:sp>
        <p:nvSpPr>
          <p:cNvPr id="100" name="Google Shape;100;p18"/>
          <p:cNvSpPr txBox="1"/>
          <p:nvPr/>
        </p:nvSpPr>
        <p:spPr>
          <a:xfrm>
            <a:off x="6144000" y="1042750"/>
            <a:ext cx="3000000" cy="431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600"/>
              <a:t>ANODAS</a:t>
            </a:r>
            <a:endParaRPr b="1" sz="1600"/>
          </a:p>
        </p:txBody>
      </p:sp>
      <p:sp>
        <p:nvSpPr>
          <p:cNvPr id="101" name="Google Shape;101;p18"/>
          <p:cNvSpPr txBox="1"/>
          <p:nvPr/>
        </p:nvSpPr>
        <p:spPr>
          <a:xfrm>
            <a:off x="2308100" y="4381025"/>
            <a:ext cx="3000000" cy="431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600"/>
              <a:t>KATODAS</a:t>
            </a:r>
            <a:endParaRPr b="1" sz="1600"/>
          </a:p>
        </p:txBody>
      </p:sp>
      <p:sp>
        <p:nvSpPr>
          <p:cNvPr id="102" name="Google Shape;102;p18"/>
          <p:cNvSpPr txBox="1"/>
          <p:nvPr/>
        </p:nvSpPr>
        <p:spPr>
          <a:xfrm rot="-1563615">
            <a:off x="2250414" y="1002701"/>
            <a:ext cx="2999891" cy="430949"/>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600"/>
              <a:t>ELEKTROS PRIETAISAS</a:t>
            </a:r>
            <a:endParaRPr b="1" sz="1600"/>
          </a:p>
        </p:txBody>
      </p:sp>
      <p:sp>
        <p:nvSpPr>
          <p:cNvPr id="103" name="Google Shape;103;p18"/>
          <p:cNvSpPr txBox="1"/>
          <p:nvPr/>
        </p:nvSpPr>
        <p:spPr>
          <a:xfrm>
            <a:off x="5434275" y="4450800"/>
            <a:ext cx="3709800" cy="692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000"/>
              <a:t>Iliustracija adaptuota iš nuorodos: https://letstalkscience.ca/educational-resources/stem-explained/how-does-a-lithium-ion-battery-work</a:t>
            </a:r>
            <a:endParaRPr sz="10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9"/>
          <p:cNvSpPr txBox="1"/>
          <p:nvPr>
            <p:ph type="title"/>
          </p:nvPr>
        </p:nvSpPr>
        <p:spPr>
          <a:xfrm>
            <a:off x="311700" y="64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Procesai bateriją įkraunant</a:t>
            </a:r>
            <a:endParaRPr/>
          </a:p>
        </p:txBody>
      </p:sp>
      <p:pic>
        <p:nvPicPr>
          <p:cNvPr id="109" name="Google Shape;109;p19"/>
          <p:cNvPicPr preferRelativeResize="0"/>
          <p:nvPr/>
        </p:nvPicPr>
        <p:blipFill>
          <a:blip r:embed="rId3">
            <a:alphaModFix/>
          </a:blip>
          <a:stretch>
            <a:fillRect/>
          </a:stretch>
        </p:blipFill>
        <p:spPr>
          <a:xfrm>
            <a:off x="1884251" y="842200"/>
            <a:ext cx="5036675" cy="4057925"/>
          </a:xfrm>
          <a:prstGeom prst="rect">
            <a:avLst/>
          </a:prstGeom>
          <a:noFill/>
          <a:ln>
            <a:noFill/>
          </a:ln>
        </p:spPr>
      </p:pic>
      <p:sp>
        <p:nvSpPr>
          <p:cNvPr id="110" name="Google Shape;110;p19"/>
          <p:cNvSpPr txBox="1"/>
          <p:nvPr/>
        </p:nvSpPr>
        <p:spPr>
          <a:xfrm rot="-1612504">
            <a:off x="2190563" y="1133399"/>
            <a:ext cx="3000355" cy="681162"/>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500"/>
              <a:t>ELEKTROS SROVĖS ŠALTINIS</a:t>
            </a:r>
            <a:endParaRPr b="1" sz="1500"/>
          </a:p>
          <a:p>
            <a:pPr indent="0" lvl="0" marL="0" rtl="0" algn="l">
              <a:lnSpc>
                <a:spcPct val="115000"/>
              </a:lnSpc>
              <a:spcBef>
                <a:spcPts val="0"/>
              </a:spcBef>
              <a:spcAft>
                <a:spcPts val="0"/>
              </a:spcAft>
              <a:buNone/>
            </a:pPr>
            <a:r>
              <a:t/>
            </a:r>
            <a:endParaRPr b="1" sz="1500"/>
          </a:p>
        </p:txBody>
      </p:sp>
      <p:sp>
        <p:nvSpPr>
          <p:cNvPr id="111" name="Google Shape;111;p19"/>
          <p:cNvSpPr txBox="1"/>
          <p:nvPr/>
        </p:nvSpPr>
        <p:spPr>
          <a:xfrm>
            <a:off x="2190750" y="4418150"/>
            <a:ext cx="3000000" cy="431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600"/>
              <a:t>KATODAS</a:t>
            </a:r>
            <a:endParaRPr b="1" sz="1600"/>
          </a:p>
        </p:txBody>
      </p:sp>
      <p:sp>
        <p:nvSpPr>
          <p:cNvPr id="112" name="Google Shape;112;p19"/>
          <p:cNvSpPr txBox="1"/>
          <p:nvPr/>
        </p:nvSpPr>
        <p:spPr>
          <a:xfrm>
            <a:off x="6083825" y="993225"/>
            <a:ext cx="3000000" cy="431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600"/>
              <a:t>ANODAS</a:t>
            </a:r>
            <a:endParaRPr b="1" sz="1600"/>
          </a:p>
        </p:txBody>
      </p:sp>
      <p:sp>
        <p:nvSpPr>
          <p:cNvPr id="113" name="Google Shape;113;p19"/>
          <p:cNvSpPr txBox="1"/>
          <p:nvPr/>
        </p:nvSpPr>
        <p:spPr>
          <a:xfrm>
            <a:off x="5414225" y="4418150"/>
            <a:ext cx="3669600" cy="692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000"/>
              <a:t>Iliustracija adaptuota iš nuorodos: https://letstalkscience.ca/educational-resources/stem-explained/how-does-a-lithium-ion-battery-work</a:t>
            </a:r>
            <a:endParaRPr sz="10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0"/>
          <p:cNvSpPr txBox="1"/>
          <p:nvPr>
            <p:ph type="title"/>
          </p:nvPr>
        </p:nvSpPr>
        <p:spPr>
          <a:xfrm>
            <a:off x="311700" y="1342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Cheminės reakcijos</a:t>
            </a:r>
            <a:endParaRPr/>
          </a:p>
        </p:txBody>
      </p:sp>
      <p:sp>
        <p:nvSpPr>
          <p:cNvPr id="119" name="Google Shape;119;p20"/>
          <p:cNvSpPr txBox="1"/>
          <p:nvPr>
            <p:ph idx="1" type="body"/>
          </p:nvPr>
        </p:nvSpPr>
        <p:spPr>
          <a:xfrm>
            <a:off x="311700" y="912400"/>
            <a:ext cx="8520600" cy="365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solidFill>
                  <a:schemeClr val="dk1"/>
                </a:solidFill>
              </a:rPr>
              <a:t>Bendroji lygtis reakcijos</a:t>
            </a:r>
            <a:r>
              <a:rPr lang="en">
                <a:solidFill>
                  <a:schemeClr val="dk1"/>
                </a:solidFill>
              </a:rPr>
              <a:t>, vykstančios iškraunant (→) ir įkraunant (←) ličio jonų bateriją:</a:t>
            </a:r>
            <a:endParaRPr>
              <a:solidFill>
                <a:schemeClr val="dk1"/>
              </a:solidFill>
            </a:endParaRPr>
          </a:p>
          <a:p>
            <a:pPr indent="0" lvl="0" marL="0" rtl="0" algn="l">
              <a:spcBef>
                <a:spcPts val="1200"/>
              </a:spcBef>
              <a:spcAft>
                <a:spcPts val="0"/>
              </a:spcAft>
              <a:buNone/>
            </a:pPr>
            <a:r>
              <a:rPr lang="en">
                <a:solidFill>
                  <a:schemeClr val="dk1"/>
                </a:solidFill>
              </a:rPr>
              <a:t>LiC</a:t>
            </a:r>
            <a:r>
              <a:rPr baseline="-25000" lang="en">
                <a:solidFill>
                  <a:schemeClr val="dk1"/>
                </a:solidFill>
              </a:rPr>
              <a:t>6</a:t>
            </a:r>
            <a:r>
              <a:rPr lang="en">
                <a:solidFill>
                  <a:schemeClr val="dk1"/>
                </a:solidFill>
              </a:rPr>
              <a:t> + CoO</a:t>
            </a:r>
            <a:r>
              <a:rPr baseline="-25000" lang="en">
                <a:solidFill>
                  <a:schemeClr val="dk1"/>
                </a:solidFill>
              </a:rPr>
              <a:t>2</a:t>
            </a:r>
            <a:r>
              <a:rPr lang="en">
                <a:solidFill>
                  <a:schemeClr val="dk1"/>
                </a:solidFill>
              </a:rPr>
              <a:t> ⇄ C</a:t>
            </a:r>
            <a:r>
              <a:rPr baseline="-25000" lang="en">
                <a:solidFill>
                  <a:schemeClr val="dk1"/>
                </a:solidFill>
              </a:rPr>
              <a:t>6</a:t>
            </a:r>
            <a:r>
              <a:rPr lang="en">
                <a:solidFill>
                  <a:schemeClr val="dk1"/>
                </a:solidFill>
              </a:rPr>
              <a:t> + LiCoO</a:t>
            </a:r>
            <a:r>
              <a:rPr baseline="-25000" lang="en">
                <a:solidFill>
                  <a:schemeClr val="dk1"/>
                </a:solidFill>
              </a:rPr>
              <a:t>2</a:t>
            </a:r>
            <a:endParaRPr baseline="-25000">
              <a:solidFill>
                <a:schemeClr val="dk1"/>
              </a:solidFill>
            </a:endParaRPr>
          </a:p>
          <a:p>
            <a:pPr indent="0" lvl="0" marL="0" rtl="0" algn="l">
              <a:spcBef>
                <a:spcPts val="1200"/>
              </a:spcBef>
              <a:spcAft>
                <a:spcPts val="0"/>
              </a:spcAft>
              <a:buClr>
                <a:schemeClr val="dk1"/>
              </a:buClr>
              <a:buSzPts val="1100"/>
              <a:buFont typeface="Arial"/>
              <a:buNone/>
            </a:pPr>
            <a:r>
              <a:rPr b="1" lang="en">
                <a:solidFill>
                  <a:schemeClr val="dk1"/>
                </a:solidFill>
              </a:rPr>
              <a:t>Redukcijos reakcija prie katodo:</a:t>
            </a:r>
            <a:endParaRPr b="1">
              <a:solidFill>
                <a:schemeClr val="dk1"/>
              </a:solidFill>
            </a:endParaRPr>
          </a:p>
          <a:p>
            <a:pPr indent="0" lvl="0" marL="0" rtl="0" algn="l">
              <a:spcBef>
                <a:spcPts val="0"/>
              </a:spcBef>
              <a:spcAft>
                <a:spcPts val="0"/>
              </a:spcAft>
              <a:buNone/>
            </a:pPr>
            <a:r>
              <a:rPr lang="en">
                <a:solidFill>
                  <a:schemeClr val="dk1"/>
                </a:solidFill>
              </a:rPr>
              <a:t>CoO</a:t>
            </a:r>
            <a:r>
              <a:rPr baseline="-25000" lang="en">
                <a:solidFill>
                  <a:schemeClr val="dk1"/>
                </a:solidFill>
              </a:rPr>
              <a:t>2</a:t>
            </a:r>
            <a:r>
              <a:rPr lang="en">
                <a:solidFill>
                  <a:schemeClr val="dk1"/>
                </a:solidFill>
              </a:rPr>
              <a:t> + Li</a:t>
            </a:r>
            <a:r>
              <a:rPr baseline="30000" lang="en">
                <a:solidFill>
                  <a:schemeClr val="dk1"/>
                </a:solidFill>
              </a:rPr>
              <a:t>+</a:t>
            </a:r>
            <a:r>
              <a:rPr lang="en">
                <a:solidFill>
                  <a:schemeClr val="dk1"/>
                </a:solidFill>
              </a:rPr>
              <a:t> + e</a:t>
            </a:r>
            <a:r>
              <a:rPr baseline="30000" lang="en">
                <a:solidFill>
                  <a:schemeClr val="dk1"/>
                </a:solidFill>
              </a:rPr>
              <a:t>–</a:t>
            </a:r>
            <a:r>
              <a:rPr lang="en">
                <a:solidFill>
                  <a:schemeClr val="dk1"/>
                </a:solidFill>
              </a:rPr>
              <a:t> → LiCoO</a:t>
            </a:r>
            <a:r>
              <a:rPr baseline="-25000" lang="en">
                <a:solidFill>
                  <a:schemeClr val="dk1"/>
                </a:solidFill>
              </a:rPr>
              <a:t>2</a:t>
            </a:r>
            <a:endParaRPr baseline="-25000">
              <a:solidFill>
                <a:schemeClr val="dk1"/>
              </a:solidFill>
            </a:endParaRPr>
          </a:p>
          <a:p>
            <a:pPr indent="0" lvl="0" marL="0" rtl="0" algn="l">
              <a:spcBef>
                <a:spcPts val="0"/>
              </a:spcBef>
              <a:spcAft>
                <a:spcPts val="0"/>
              </a:spcAft>
              <a:buNone/>
            </a:pPr>
            <a:r>
              <a:rPr b="1" lang="en">
                <a:solidFill>
                  <a:schemeClr val="dk1"/>
                </a:solidFill>
              </a:rPr>
              <a:t>Oksidacijos reakcija prie anodo:</a:t>
            </a:r>
            <a:endParaRPr b="1">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LiC</a:t>
            </a:r>
            <a:r>
              <a:rPr baseline="-25000" lang="en">
                <a:solidFill>
                  <a:schemeClr val="dk1"/>
                </a:solidFill>
              </a:rPr>
              <a:t>6</a:t>
            </a:r>
            <a:r>
              <a:rPr lang="en">
                <a:solidFill>
                  <a:schemeClr val="dk1"/>
                </a:solidFill>
              </a:rPr>
              <a:t> – e</a:t>
            </a:r>
            <a:r>
              <a:rPr baseline="30000" lang="en">
                <a:solidFill>
                  <a:schemeClr val="dk1"/>
                </a:solidFill>
              </a:rPr>
              <a:t>–</a:t>
            </a:r>
            <a:r>
              <a:rPr lang="en">
                <a:solidFill>
                  <a:schemeClr val="dk1"/>
                </a:solidFill>
              </a:rPr>
              <a:t> → C</a:t>
            </a:r>
            <a:r>
              <a:rPr baseline="-25000" lang="en">
                <a:solidFill>
                  <a:schemeClr val="dk1"/>
                </a:solidFill>
              </a:rPr>
              <a:t>6</a:t>
            </a:r>
            <a:r>
              <a:rPr lang="en">
                <a:solidFill>
                  <a:schemeClr val="dk1"/>
                </a:solidFill>
              </a:rPr>
              <a:t> + Li</a:t>
            </a:r>
            <a:r>
              <a:rPr baseline="30000" lang="en">
                <a:solidFill>
                  <a:schemeClr val="dk1"/>
                </a:solidFill>
              </a:rPr>
              <a:t>+</a:t>
            </a:r>
            <a:endParaRPr baseline="30000">
              <a:solidFill>
                <a:schemeClr val="dk1"/>
              </a:solidFill>
            </a:endParaRPr>
          </a:p>
          <a:p>
            <a:pPr indent="0" lvl="0" marL="0" rtl="0" algn="l">
              <a:spcBef>
                <a:spcPts val="0"/>
              </a:spcBef>
              <a:spcAft>
                <a:spcPts val="1200"/>
              </a:spcAft>
              <a:buNone/>
            </a:pPr>
            <a:r>
              <a:t/>
            </a:r>
            <a:endParaRPr baseline="-250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pic>
        <p:nvPicPr>
          <p:cNvPr id="124" name="Google Shape;124;p21"/>
          <p:cNvPicPr preferRelativeResize="0"/>
          <p:nvPr/>
        </p:nvPicPr>
        <p:blipFill>
          <a:blip r:embed="rId3">
            <a:alphaModFix/>
          </a:blip>
          <a:stretch>
            <a:fillRect/>
          </a:stretch>
        </p:blipFill>
        <p:spPr>
          <a:xfrm>
            <a:off x="1127875" y="1463850"/>
            <a:ext cx="7219200" cy="3609600"/>
          </a:xfrm>
          <a:prstGeom prst="rect">
            <a:avLst/>
          </a:prstGeom>
          <a:noFill/>
          <a:ln>
            <a:noFill/>
          </a:ln>
        </p:spPr>
      </p:pic>
      <p:sp>
        <p:nvSpPr>
          <p:cNvPr id="125" name="Google Shape;125;p21"/>
          <p:cNvSpPr txBox="1"/>
          <p:nvPr>
            <p:ph type="title"/>
          </p:nvPr>
        </p:nvSpPr>
        <p:spPr>
          <a:xfrm>
            <a:off x="311700" y="9410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Ličio jonų baterijų panaudojimas</a:t>
            </a:r>
            <a:endParaRPr/>
          </a:p>
        </p:txBody>
      </p:sp>
      <p:sp>
        <p:nvSpPr>
          <p:cNvPr id="126" name="Google Shape;126;p21"/>
          <p:cNvSpPr txBox="1"/>
          <p:nvPr>
            <p:ph idx="1" type="body"/>
          </p:nvPr>
        </p:nvSpPr>
        <p:spPr>
          <a:xfrm>
            <a:off x="311700" y="666800"/>
            <a:ext cx="8520600" cy="1027800"/>
          </a:xfrm>
          <a:prstGeom prst="rect">
            <a:avLst/>
          </a:prstGeom>
        </p:spPr>
        <p:txBody>
          <a:bodyPr anchorCtr="0" anchor="t" bIns="91425" lIns="91425" spcFirstLastPara="1" rIns="91425" wrap="square" tIns="91425">
            <a:normAutofit lnSpcReduction="10000"/>
          </a:bodyPr>
          <a:lstStyle/>
          <a:p>
            <a:pPr indent="-336550" lvl="0" marL="457200" rtl="0" algn="l">
              <a:spcBef>
                <a:spcPts val="0"/>
              </a:spcBef>
              <a:spcAft>
                <a:spcPts val="0"/>
              </a:spcAft>
              <a:buClr>
                <a:schemeClr val="dk1"/>
              </a:buClr>
              <a:buSzPts val="1700"/>
              <a:buAutoNum type="arabicPeriod"/>
            </a:pPr>
            <a:r>
              <a:rPr lang="en" sz="1700">
                <a:solidFill>
                  <a:schemeClr val="dk1"/>
                </a:solidFill>
              </a:rPr>
              <a:t>Elektronika (mobilieji įrenginiai, nešiojami kompiuteriai ir kt.)</a:t>
            </a:r>
            <a:endParaRPr sz="1700">
              <a:solidFill>
                <a:schemeClr val="dk1"/>
              </a:solidFill>
            </a:endParaRPr>
          </a:p>
          <a:p>
            <a:pPr indent="-336550" lvl="0" marL="457200" rtl="0" algn="l">
              <a:spcBef>
                <a:spcPts val="0"/>
              </a:spcBef>
              <a:spcAft>
                <a:spcPts val="0"/>
              </a:spcAft>
              <a:buClr>
                <a:schemeClr val="dk1"/>
              </a:buClr>
              <a:buSzPts val="1700"/>
              <a:buAutoNum type="arabicPeriod"/>
            </a:pPr>
            <a:r>
              <a:rPr lang="en" sz="1700">
                <a:solidFill>
                  <a:schemeClr val="dk1"/>
                </a:solidFill>
              </a:rPr>
              <a:t>Elektromobiliai ir elektrinis transportas</a:t>
            </a:r>
            <a:endParaRPr sz="1700">
              <a:solidFill>
                <a:schemeClr val="dk1"/>
              </a:solidFill>
            </a:endParaRPr>
          </a:p>
          <a:p>
            <a:pPr indent="-336550" lvl="0" marL="457200" rtl="0" algn="l">
              <a:spcBef>
                <a:spcPts val="0"/>
              </a:spcBef>
              <a:spcAft>
                <a:spcPts val="0"/>
              </a:spcAft>
              <a:buClr>
                <a:schemeClr val="dk1"/>
              </a:buClr>
              <a:buSzPts val="1700"/>
              <a:buAutoNum type="arabicPeriod"/>
            </a:pPr>
            <a:r>
              <a:rPr lang="en" sz="1700">
                <a:solidFill>
                  <a:schemeClr val="dk1"/>
                </a:solidFill>
              </a:rPr>
              <a:t>Energijos iš atsinaujinančių šaltinių saugojimas</a:t>
            </a:r>
            <a:endParaRPr sz="1700">
              <a:solidFill>
                <a:schemeClr val="dk1"/>
              </a:solidFill>
            </a:endParaRPr>
          </a:p>
        </p:txBody>
      </p:sp>
      <p:sp>
        <p:nvSpPr>
          <p:cNvPr id="127" name="Google Shape;127;p21"/>
          <p:cNvSpPr txBox="1"/>
          <p:nvPr/>
        </p:nvSpPr>
        <p:spPr>
          <a:xfrm>
            <a:off x="4080700" y="351925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Belaidis siurblys</a:t>
            </a:r>
            <a:endParaRPr/>
          </a:p>
        </p:txBody>
      </p:sp>
      <p:sp>
        <p:nvSpPr>
          <p:cNvPr id="128" name="Google Shape;128;p21"/>
          <p:cNvSpPr txBox="1"/>
          <p:nvPr/>
        </p:nvSpPr>
        <p:spPr>
          <a:xfrm>
            <a:off x="6214175" y="351925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Elektromobilis</a:t>
            </a:r>
            <a:endParaRPr/>
          </a:p>
        </p:txBody>
      </p:sp>
      <p:sp>
        <p:nvSpPr>
          <p:cNvPr id="129" name="Google Shape;129;p21"/>
          <p:cNvSpPr txBox="1"/>
          <p:nvPr/>
        </p:nvSpPr>
        <p:spPr>
          <a:xfrm>
            <a:off x="6661500" y="2069425"/>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Elektrinis dviratis</a:t>
            </a:r>
            <a:endParaRPr/>
          </a:p>
        </p:txBody>
      </p:sp>
      <p:sp>
        <p:nvSpPr>
          <p:cNvPr id="130" name="Google Shape;130;p21"/>
          <p:cNvSpPr txBox="1"/>
          <p:nvPr/>
        </p:nvSpPr>
        <p:spPr>
          <a:xfrm>
            <a:off x="1810775" y="217155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Kompiuteris</a:t>
            </a:r>
            <a:endParaRPr/>
          </a:p>
        </p:txBody>
      </p:sp>
      <p:sp>
        <p:nvSpPr>
          <p:cNvPr id="131" name="Google Shape;131;p21"/>
          <p:cNvSpPr txBox="1"/>
          <p:nvPr/>
        </p:nvSpPr>
        <p:spPr>
          <a:xfrm>
            <a:off x="2865525" y="300590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Mobilusis telefonas</a:t>
            </a:r>
            <a:endParaRPr/>
          </a:p>
        </p:txBody>
      </p:sp>
      <p:sp>
        <p:nvSpPr>
          <p:cNvPr id="132" name="Google Shape;132;p21"/>
          <p:cNvSpPr txBox="1"/>
          <p:nvPr/>
        </p:nvSpPr>
        <p:spPr>
          <a:xfrm>
            <a:off x="3769875" y="177135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Saulės baterija</a:t>
            </a:r>
            <a:endParaRPr/>
          </a:p>
        </p:txBody>
      </p:sp>
      <p:sp>
        <p:nvSpPr>
          <p:cNvPr id="133" name="Google Shape;133;p21"/>
          <p:cNvSpPr txBox="1"/>
          <p:nvPr/>
        </p:nvSpPr>
        <p:spPr>
          <a:xfrm>
            <a:off x="1579200" y="4804800"/>
            <a:ext cx="59856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Iliustracija adaptuota iš nuorodos: </a:t>
            </a:r>
            <a:r>
              <a:rPr lang="en" sz="1000"/>
              <a:t>https://article.murata.com/en-sg/article/basic-lithium-ion-battery-2</a:t>
            </a:r>
            <a:endParaRPr sz="10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as" ma:contentTypeID="0x0101007DD360A5AE058E48B608F8E82876A3B4" ma:contentTypeVersion="17" ma:contentTypeDescription="Kurkite naują dokumentą." ma:contentTypeScope="" ma:versionID="ba0ee4624a6ffe9f896c0b29d94c2dc3">
  <xsd:schema xmlns:xsd="http://www.w3.org/2001/XMLSchema" xmlns:xs="http://www.w3.org/2001/XMLSchema" xmlns:p="http://schemas.microsoft.com/office/2006/metadata/properties" xmlns:ns2="395fa40d-cb69-404e-8f04-41199545fccc" xmlns:ns3="13393c10-a869-462d-8718-85d3f21a3c08" targetNamespace="http://schemas.microsoft.com/office/2006/metadata/properties" ma:root="true" ma:fieldsID="ba7e906b2aa2c1073a589d8ed2af9af8" ns2:_="" ns3:_="">
    <xsd:import namespace="395fa40d-cb69-404e-8f04-41199545fccc"/>
    <xsd:import namespace="13393c10-a869-462d-8718-85d3f21a3c0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5fa40d-cb69-404e-8f04-41199545fc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Vaizdų žymės" ma:readOnly="false" ma:fieldId="{5cf76f15-5ced-4ddc-b409-7134ff3c332f}" ma:taxonomyMulti="true" ma:sspId="dee11391-bdff-4962-ac8c-5d8544a2ed3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393c10-a869-462d-8718-85d3f21a3c08" elementFormDefault="qualified">
    <xsd:import namespace="http://schemas.microsoft.com/office/2006/documentManagement/types"/>
    <xsd:import namespace="http://schemas.microsoft.com/office/infopath/2007/PartnerControls"/>
    <xsd:element name="SharedWithUsers" ma:index="10" nillable="true" ma:displayName="Bendrinama s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Bendrinta su išsamia informacija" ma:internalName="SharedWithDetails" ma:readOnly="true">
      <xsd:simpleType>
        <xsd:restriction base="dms:Note">
          <xsd:maxLength value="255"/>
        </xsd:restriction>
      </xsd:simpleType>
    </xsd:element>
    <xsd:element name="TaxCatchAll" ma:index="22" nillable="true" ma:displayName="Taxonomy Catch All Column" ma:hidden="true" ma:list="{e7809e08-a476-480e-839f-f8c568a8ccae}" ma:internalName="TaxCatchAll" ma:showField="CatchAllData" ma:web="13393c10-a869-462d-8718-85d3f21a3c0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urinio tipas"/>
        <xsd:element ref="dc:title" minOccurs="0" maxOccurs="1" ma:index="4" ma:displayName="Antraštė"/>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95fa40d-cb69-404e-8f04-41199545fccc">
      <Terms xmlns="http://schemas.microsoft.com/office/infopath/2007/PartnerControls"/>
    </lcf76f155ced4ddcb4097134ff3c332f>
    <TaxCatchAll xmlns="13393c10-a869-462d-8718-85d3f21a3c08" xsi:nil="true"/>
  </documentManagement>
</p:properties>
</file>

<file path=customXml/itemProps1.xml><?xml version="1.0" encoding="utf-8"?>
<ds:datastoreItem xmlns:ds="http://schemas.openxmlformats.org/officeDocument/2006/customXml" ds:itemID="{327F0ACB-5B49-4545-9B02-16755961893F}"/>
</file>

<file path=customXml/itemProps2.xml><?xml version="1.0" encoding="utf-8"?>
<ds:datastoreItem xmlns:ds="http://schemas.openxmlformats.org/officeDocument/2006/customXml" ds:itemID="{55841613-C12B-44EB-8DFB-25AB3429D22A}"/>
</file>

<file path=customXml/itemProps3.xml><?xml version="1.0" encoding="utf-8"?>
<ds:datastoreItem xmlns:ds="http://schemas.openxmlformats.org/officeDocument/2006/customXml" ds:itemID="{42FD7C35-E1E4-483C-AC1D-263D401D7149}"/>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0x0101007DD360A5AE058E48B608F8E82876A3B4</vt:lpwstr>
  </property>
</Properties>
</file>