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87" r:id="rId2"/>
    <p:sldId id="298" r:id="rId3"/>
    <p:sldId id="297" r:id="rId4"/>
    <p:sldId id="271" r:id="rId5"/>
    <p:sldId id="257" r:id="rId6"/>
    <p:sldId id="288" r:id="rId7"/>
    <p:sldId id="290" r:id="rId8"/>
    <p:sldId id="291" r:id="rId9"/>
    <p:sldId id="289" r:id="rId10"/>
    <p:sldId id="260" r:id="rId11"/>
    <p:sldId id="283" r:id="rId12"/>
    <p:sldId id="292" r:id="rId13"/>
    <p:sldId id="299" r:id="rId14"/>
    <p:sldId id="295" r:id="rId1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p:scale>
          <a:sx n="100" d="100"/>
          <a:sy n="100" d="100"/>
        </p:scale>
        <p:origin x="936" y="4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t>9/1/2023</a:t>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Geografijos atnaujintose ugdymo programose įtrauktos praktinės ir tiriamosios veiklos, kurias mokytojai turės organizuoti visose pagrindinės mokyklos klasėse. </a:t>
            </a:r>
          </a:p>
          <a:p>
            <a:endParaRPr lang="lt-LT" altLang="en-US" sz="1400"/>
          </a:p>
          <a:p>
            <a:r>
              <a:rPr lang="lt-LT" altLang="en-US" sz="1400"/>
              <a:t>Šioje medžiagoje pateikiami 2 praktinės veiklos pavyzdžiai, kurie padės mokytojui:</a:t>
            </a:r>
          </a:p>
          <a:p>
            <a:r>
              <a:rPr lang="lt-LT" altLang="en-US" sz="1400"/>
              <a:t>- detaliau susipažinti su 2 praktinės veiklos pavyzdžiais;</a:t>
            </a:r>
          </a:p>
          <a:p>
            <a:r>
              <a:rPr lang="lt-LT" altLang="en-US" sz="1400"/>
              <a:t>- suprasti praktinių veiklų naudingumą;</a:t>
            </a:r>
          </a:p>
          <a:p>
            <a:r>
              <a:rPr lang="lt-LT" altLang="en-US" sz="1400"/>
              <a:t>- susipažinti su panaudojimo galimybėmis;</a:t>
            </a:r>
          </a:p>
          <a:p>
            <a:r>
              <a:rPr lang="lt-LT" altLang="en-US" sz="1400"/>
              <a:t>- išanalizuoti praktinės veiklos gerus ir nepavykusius pavyzdžius;</a:t>
            </a:r>
          </a:p>
          <a:p>
            <a:r>
              <a:rPr lang="lt-LT" altLang="en-US" sz="1400"/>
              <a:t>- geriau jaustis vedant praktines veiklas.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Skaidrėje pateikti geras ir blogas pavyzdžiai.</a:t>
            </a:r>
          </a:p>
          <a:p>
            <a:endParaRPr lang="lt-LT" altLang="en-US" sz="1400"/>
          </a:p>
          <a:p>
            <a:r>
              <a:rPr lang="lt-LT" altLang="en-US" sz="1400"/>
              <a:t>Viršuje pateiktas geras pavyzdys, kuriame sutartinių ženklų pagalba paaiškintos naudojamos spalvos, o formavimosi eiga paaiškinta komentaruose. </a:t>
            </a:r>
          </a:p>
          <a:p>
            <a:endParaRPr lang="lt-LT" altLang="en-US" sz="1400"/>
          </a:p>
          <a:p>
            <a:r>
              <a:rPr lang="lt-LT" altLang="en-US" sz="1400"/>
              <a:t>Apačioje pateiktas blogas pavyzdys. N</a:t>
            </a:r>
            <a:r>
              <a:rPr lang="lt-LT" altLang="en-US" sz="1400" dirty="0">
                <a:sym typeface="+mn-ea"/>
              </a:rPr>
              <a:t>etinkamai pasirinktas kalnų vaizdavimas neparodo slėnių formos, jų formos kaitos ir galutinio rezultato. </a:t>
            </a:r>
            <a:endParaRPr lang="lt-LT" altLang="en-US"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Pateikti 2 geri pavyzdžiai “Atolo susidarymas”.</a:t>
            </a:r>
          </a:p>
          <a:p>
            <a:endParaRPr lang="lt-LT" altLang="en-US" sz="1400"/>
          </a:p>
          <a:p>
            <a:r>
              <a:rPr lang="lt-LT" altLang="en-US" sz="1400"/>
              <a:t>Abejuose pavyzdžiuose paveikslėliai yra sunumeruoti, taip parodant jų eiliškumą bei formavimosi etapus. Komentaruose paaiškinami atolo formavimosi etapai. </a:t>
            </a:r>
          </a:p>
          <a:p>
            <a:endParaRPr lang="lt-LT" altLang="en-US" sz="1400"/>
          </a:p>
          <a:p>
            <a:r>
              <a:rPr lang="lt-LT" altLang="en-US" sz="1400"/>
              <a:t>Dešiniame pavyzdyje naudojami ne tik komentarai formavimosi eigai aprašyti, bet ir paaiškinami vaizduojami piešiniai (vandenynas, ugnikalnis, atolas).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Plintant skaitmeniniams žemėlapiams, laisvai prieinami tapo didelis kiekis palydovinių vaizdų. </a:t>
            </a:r>
          </a:p>
          <a:p>
            <a:endParaRPr lang="lt-LT" altLang="en-US" sz="1400"/>
          </a:p>
          <a:p>
            <a:r>
              <a:rPr lang="lt-LT" altLang="en-US" sz="1400"/>
              <a:t>Išmokus palydovinius vaizdus naudoti ir analizuoti, šis gebėjimas bus naudingas gyvenime, nes palydoviniai vaizdai lengvai pasiekiami ne tik kompiuteryje, bet mobiliuosiuose įrenginiuose. </a:t>
            </a:r>
          </a:p>
          <a:p>
            <a:endParaRPr lang="lt-LT" altLang="en-US" sz="1400"/>
          </a:p>
          <a:p>
            <a:r>
              <a:rPr lang="lt-LT" altLang="en-US" sz="1400"/>
              <a:t>Šią praktinę veiklą organizuojant galima naudoti ir mokinių mobiliuosius įrenginius. </a:t>
            </a:r>
          </a:p>
          <a:p>
            <a:endParaRPr lang="lt-LT" altLang="en-US" sz="1400"/>
          </a:p>
          <a:p>
            <a:r>
              <a:rPr lang="lt-LT" altLang="en-US" sz="1400"/>
              <a:t>Pradžioje mokiniams patinka analizuoti teritorijas apie savo gyvenamąją vietą, skaičiuoti atstumus nuo namų iki mokyklos, ieškoti informacijos apie aplinkui esančias objektus. </a:t>
            </a:r>
          </a:p>
          <a:p>
            <a:r>
              <a:rPr lang="lt-LT" altLang="en-US" sz="1400"/>
              <a:t>Vėliau galima pereiti prie sunkesnių užduočių, t.y. kraštovaizdžio analizės, jų lyginimo, vertinimo.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sym typeface="+mn-ea"/>
              </a:rPr>
              <a:t>Mokytojai naudodamiesi palydovinių vaizdų nagrinėjimo metodika sudaro konkrečių vaizdų analizės klausimus. </a:t>
            </a:r>
          </a:p>
          <a:p>
            <a:endParaRPr lang="lt-LT" altLang="en-US" sz="1400">
              <a:sym typeface="+mn-ea"/>
            </a:endParaRPr>
          </a:p>
          <a:p>
            <a:r>
              <a:rPr lang="lt-LT" altLang="en-US" sz="1400">
                <a:sym typeface="+mn-ea"/>
              </a:rPr>
              <a:t>Tikslią vietą žemėlapyje padeda rasti skaitmeninės koordinatės. </a:t>
            </a:r>
          </a:p>
          <a:p>
            <a:endParaRPr lang="lt-LT" altLang="en-US" sz="1400">
              <a:sym typeface="+mn-ea"/>
            </a:endParaRPr>
          </a:p>
          <a:p>
            <a:r>
              <a:rPr lang="lt-LT" altLang="en-US" sz="1400">
                <a:sym typeface="+mn-ea"/>
              </a:rPr>
              <a:t>Toliau mokiniai dirba su palydoviniu vaizdu pagal mokytojos(-jo) sudarytus klausimus, kurie padeda atpažinti pavaizduotus geografinius objektus, sąvokas, reiškinius, apalizuoti tiek gamtinę, tiek visuomeninę aplinką, ją lyginti ir vertinti. </a:t>
            </a:r>
          </a:p>
          <a:p>
            <a:endParaRPr lang="en-US"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a:xfrm>
            <a:off x="710565" y="4925060"/>
            <a:ext cx="5911850" cy="4029710"/>
          </a:xfrm>
        </p:spPr>
        <p:txBody>
          <a:bodyPr/>
          <a:lstStyle/>
          <a:p>
            <a:r>
              <a:rPr lang="lt-LT" altLang="en-US" sz="1400"/>
              <a:t>Palydovinėje nuotraukoje pateiktas Vezuvijaus ugnikalnis ir dalies Neapolio vaizdas, Italijoje. </a:t>
            </a:r>
          </a:p>
          <a:p>
            <a:endParaRPr lang="lt-LT" altLang="en-US" sz="1400"/>
          </a:p>
          <a:p>
            <a:r>
              <a:rPr lang="lt-LT" altLang="en-US" sz="1400"/>
              <a:t>Užduotyse mokinių prašoma atpažinti geografinius objektus, kokiomis spalvomis jie rodomi palydovinėje nuotraukoje (namų kvartalai - rausva, keliai - pilka, jūra - mėlyna, uolienos - ruda, augalija - žalia, šiltnamiai - balta ir kt.).</a:t>
            </a:r>
          </a:p>
          <a:p>
            <a:endParaRPr lang="lt-LT" altLang="en-US" sz="1400"/>
          </a:p>
          <a:p>
            <a:r>
              <a:rPr lang="lt-LT" altLang="en-US" sz="1400"/>
              <a:t>4 klausime mokinių klausiama apie gamtinius procesus. Mokiniai čia įvardina pvz. šlaitų eroziją (ją rodo griovos ir raguvos), vulkanizmas, aukščio skirtumai ir temperatūros kaita ir kt.</a:t>
            </a:r>
          </a:p>
          <a:p>
            <a:endParaRPr lang="lt-LT" altLang="en-US" sz="1400"/>
          </a:p>
          <a:p>
            <a:r>
              <a:rPr lang="lt-LT" altLang="en-US" sz="1400"/>
              <a:t>6 klausime klausiama apie visuomeninius procesus. Čia galima įvardinti žemės ūkis, laivyba, transporto srautai, turizmo vystymas, urbanizacija ir kt. </a:t>
            </a:r>
          </a:p>
          <a:p>
            <a:endParaRPr lang="lt-LT" altLang="en-US" sz="1400"/>
          </a:p>
          <a:p>
            <a:r>
              <a:rPr lang="lt-LT" altLang="en-US" sz="1400"/>
              <a:t>Jei ketiname vertinti palydovinio vaizdo analizę, iš anksto susidarykite vertinimo instrukciją ir su ja supažindinkite mokinius. Tada mokiniams mažiau kils klausimų, už ką jie gavo tokį įvertinimą.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7 klasėje mokiniai turi išbandyti ir įgyti gebėjimų dirbant su:</a:t>
            </a:r>
          </a:p>
          <a:p>
            <a:r>
              <a:rPr lang="lt-LT" altLang="en-US" sz="1400"/>
              <a:t>- </a:t>
            </a:r>
            <a:r>
              <a:rPr lang="en-US" sz="1400">
                <a:sym typeface="+mn-ea"/>
              </a:rPr>
              <a:t>geografinių koordinačių nustatymas, </a:t>
            </a:r>
          </a:p>
          <a:p>
            <a:r>
              <a:rPr lang="lt-LT" altLang="en-US" sz="1400">
                <a:sym typeface="+mn-ea"/>
              </a:rPr>
              <a:t>- d</a:t>
            </a:r>
            <a:r>
              <a:rPr lang="en-US" sz="1400">
                <a:sym typeface="+mn-ea"/>
              </a:rPr>
              <a:t>arbas su Google Earth programa, </a:t>
            </a:r>
          </a:p>
          <a:p>
            <a:r>
              <a:rPr lang="lt-LT" altLang="en-US" sz="1400">
                <a:sym typeface="+mn-ea"/>
              </a:rPr>
              <a:t>- </a:t>
            </a:r>
            <a:r>
              <a:rPr lang="en-US" sz="1400">
                <a:sym typeface="+mn-ea"/>
              </a:rPr>
              <a:t>palydovinės informacijos nagrinėjimas, </a:t>
            </a:r>
          </a:p>
          <a:p>
            <a:r>
              <a:rPr lang="lt-LT" altLang="en-US" sz="1400">
                <a:sym typeface="+mn-ea"/>
              </a:rPr>
              <a:t>- </a:t>
            </a:r>
            <a:r>
              <a:rPr lang="en-US" sz="1400">
                <a:sym typeface="+mn-ea"/>
              </a:rPr>
              <a:t>klimatogramų analizė, </a:t>
            </a:r>
          </a:p>
          <a:p>
            <a:r>
              <a:rPr lang="lt-LT" altLang="en-US" sz="1400">
                <a:sym typeface="+mn-ea"/>
              </a:rPr>
              <a:t>- </a:t>
            </a:r>
            <a:r>
              <a:rPr lang="en-US" sz="1400">
                <a:sym typeface="+mn-ea"/>
              </a:rPr>
              <a:t>reljefo profilio skaitymas ir sudarymas, </a:t>
            </a:r>
          </a:p>
          <a:p>
            <a:r>
              <a:rPr lang="lt-LT" altLang="en-US" sz="1400">
                <a:sym typeface="+mn-ea"/>
              </a:rPr>
              <a:t>- </a:t>
            </a:r>
            <a:r>
              <a:rPr lang="en-US" sz="1400">
                <a:sym typeface="+mn-ea"/>
              </a:rPr>
              <a:t>grafinis geografinio proceso vaizdavimas</a:t>
            </a:r>
            <a:r>
              <a:rPr lang="lt-LT" altLang="en-US" sz="1400">
                <a:sym typeface="+mn-ea"/>
              </a:rPr>
              <a:t>.</a:t>
            </a:r>
          </a:p>
          <a:p>
            <a:endParaRPr lang="lt-LT" altLang="en-US" sz="1400">
              <a:sym typeface="+mn-ea"/>
            </a:endParaRPr>
          </a:p>
          <a:p>
            <a:r>
              <a:rPr lang="lt-LT" altLang="en-US" sz="1400">
                <a:sym typeface="+mn-ea"/>
              </a:rPr>
              <a:t>Dalis priktinių veiklų mokytojams yra yprastinės ir nuolat naudojamos pamokose, tai yra:</a:t>
            </a:r>
          </a:p>
          <a:p>
            <a:r>
              <a:rPr lang="lt-LT" altLang="en-US" sz="1400">
                <a:sym typeface="+mn-ea"/>
              </a:rPr>
              <a:t>- koordinačių nustatymas;</a:t>
            </a:r>
          </a:p>
          <a:p>
            <a:r>
              <a:rPr lang="lt-LT" altLang="en-US" sz="1400">
                <a:sym typeface="+mn-ea"/>
              </a:rPr>
              <a:t>- klimatogramų analizė;</a:t>
            </a:r>
          </a:p>
          <a:p>
            <a:r>
              <a:rPr lang="lt-LT" altLang="en-US" sz="1400">
                <a:sym typeface="+mn-ea"/>
              </a:rPr>
              <a:t>- reljefo profilio skaitymas ir sudarymas,</a:t>
            </a:r>
          </a:p>
          <a:p>
            <a:r>
              <a:rPr lang="lt-LT" altLang="en-US" sz="1400">
                <a:sym typeface="+mn-ea"/>
              </a:rPr>
              <a:t>- d</a:t>
            </a:r>
            <a:r>
              <a:rPr lang="en-US" sz="1400">
                <a:sym typeface="+mn-ea"/>
              </a:rPr>
              <a:t>arbas su Google Earth programa</a:t>
            </a:r>
            <a:r>
              <a:rPr lang="lt-LT" altLang="en-US" sz="1400">
                <a:sym typeface="+mn-ea"/>
              </a:rPr>
              <a:t>. Šių praktinių veiklų aprašymų ir metodikų mokytojai gali rasti geografijos vadovėliuose. </a:t>
            </a:r>
          </a:p>
          <a:p>
            <a:endParaRPr lang="lt-LT" altLang="en-US">
              <a:sym typeface="+mn-ea"/>
            </a:endParaRPr>
          </a:p>
          <a:p>
            <a:endParaRPr lang="lt-LT" altLang="en-US">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sym typeface="+mn-ea"/>
              </a:rPr>
              <a:t>Dar mažai mokytojų naudojamos praktinės veiklos yra:</a:t>
            </a:r>
          </a:p>
          <a:p>
            <a:r>
              <a:rPr lang="lt-LT" altLang="en-US" sz="1400">
                <a:sym typeface="+mn-ea"/>
              </a:rPr>
              <a:t>- </a:t>
            </a:r>
            <a:r>
              <a:rPr lang="en-US" sz="1400">
                <a:sym typeface="+mn-ea"/>
              </a:rPr>
              <a:t>grafinis geografinio proceso </a:t>
            </a:r>
            <a:r>
              <a:rPr lang="lt-LT" altLang="en-US" sz="1400">
                <a:sym typeface="+mn-ea"/>
              </a:rPr>
              <a:t>ar sąvokos </a:t>
            </a:r>
            <a:r>
              <a:rPr lang="en-US" sz="1400">
                <a:sym typeface="+mn-ea"/>
              </a:rPr>
              <a:t>vaizdavimas</a:t>
            </a:r>
            <a:r>
              <a:rPr lang="lt-LT" altLang="en-US" sz="1400">
                <a:sym typeface="+mn-ea"/>
              </a:rPr>
              <a:t>,</a:t>
            </a:r>
          </a:p>
          <a:p>
            <a:r>
              <a:rPr lang="lt-LT" altLang="en-US" sz="1400">
                <a:sym typeface="+mn-ea"/>
              </a:rPr>
              <a:t>- </a:t>
            </a:r>
            <a:r>
              <a:rPr lang="en-US" sz="1400">
                <a:sym typeface="+mn-ea"/>
              </a:rPr>
              <a:t>palydovinės informacijos nagrinėjimas</a:t>
            </a:r>
            <a:r>
              <a:rPr lang="lt-LT" altLang="en-US" sz="1400">
                <a:sym typeface="+mn-ea"/>
              </a:rPr>
              <a:t>.</a:t>
            </a:r>
          </a:p>
          <a:p>
            <a:endParaRPr lang="en-US" sz="1400"/>
          </a:p>
          <a:p>
            <a:r>
              <a:rPr lang="lt-LT" altLang="en-US" sz="1400"/>
              <a:t>Todėl šioje medžiagoje pristatomi šių praktinių veiklų pavyzdžiais.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2600" y="1279525"/>
            <a:ext cx="6140450" cy="3454400"/>
          </a:xfrm>
        </p:spPr>
      </p:sp>
      <p:sp>
        <p:nvSpPr>
          <p:cNvPr id="3" name="Text Placeholder 2"/>
          <p:cNvSpPr>
            <a:spLocks noGrp="1"/>
          </p:cNvSpPr>
          <p:nvPr>
            <p:ph type="body" idx="3"/>
          </p:nvPr>
        </p:nvSpPr>
        <p:spPr/>
        <p:txBody>
          <a:bodyPr/>
          <a:lstStyle/>
          <a:p>
            <a:r>
              <a:rPr lang="lt-LT" altLang="en-US" sz="1400" dirty="0">
                <a:sym typeface="+mn-ea"/>
              </a:rPr>
              <a:t>Geografinio proceso ar sąvokos vaizdavimas yra ypač naudingas mokinio mokymosi procese ir ta nauda paaiškinta skaidrėje. </a:t>
            </a:r>
          </a:p>
          <a:p>
            <a:endParaRPr lang="en-US" sz="1400"/>
          </a:p>
          <a:p>
            <a:r>
              <a:rPr lang="lt-LT" altLang="en-US" sz="1400"/>
              <a:t>Dalis mokinių pradžioje nenori atlikti šios užduoties ir teisinasi, kad nemoka piešti. Šiems mokiniams vaizduojat sąvoką siūloma ne piešti, o:</a:t>
            </a:r>
          </a:p>
          <a:p>
            <a:r>
              <a:rPr lang="lt-LT" altLang="en-US" sz="1400"/>
              <a:t>- schematiškai pavaizduoti, </a:t>
            </a:r>
          </a:p>
          <a:p>
            <a:r>
              <a:rPr lang="lt-LT" altLang="en-US" sz="1400"/>
              <a:t>- nubrėžti sąvokos ar proceso schemą / brėžinį, </a:t>
            </a:r>
          </a:p>
          <a:p>
            <a:r>
              <a:rPr lang="lt-LT" altLang="en-US" sz="1400"/>
              <a:t>- sukūrti apibendrintą vaizdavimo ženklą (kaip telefonų paveiksliukai ar ženkliukai),</a:t>
            </a:r>
          </a:p>
          <a:p>
            <a:r>
              <a:rPr lang="lt-LT" altLang="en-US" sz="1400"/>
              <a:t>- procesą ar sąvoką vaizduoti naudojant sugalvotus sutartinius ženklus.</a:t>
            </a:r>
          </a:p>
          <a:p>
            <a:endParaRPr lang="lt-LT" altLang="en-US" sz="1400"/>
          </a:p>
          <a:p>
            <a:r>
              <a:rPr lang="lt-LT" altLang="en-US" sz="1400"/>
              <a:t>Vaizduojant geografinį procesą šie mokiniai taip pat naudoja schemas, brėžinius, ženklus, tik parodo proceso formavimąsi ir pokyčius.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Ši praktinė veikla - g</a:t>
            </a:r>
            <a:r>
              <a:rPr lang="lt-LT" altLang="en-US" sz="1400" dirty="0">
                <a:sym typeface="+mn-ea"/>
              </a:rPr>
              <a:t>eografinio proceso ar sąvokos vaizdavimas</a:t>
            </a:r>
            <a:r>
              <a:rPr lang="lt-LT" altLang="en-US" sz="1400"/>
              <a:t> yra 7 klasėje, bet ją galima naudoti ir aukštesnėse klasėse, kai mokiniams reikia įsiminti informaciją, suprasti formavimosi ar kaitos procesą.</a:t>
            </a:r>
          </a:p>
          <a:p>
            <a:endParaRPr lang="lt-LT" altLang="en-US" sz="1400"/>
          </a:p>
          <a:p>
            <a:r>
              <a:rPr lang="lt-LT" altLang="en-US" sz="1400"/>
              <a:t>Skaidrėje išskirtos pagal 7 klasės aynaujintą ugdymo programą geografiniai procesai ir dalis sąvokų, kur galima taikyti šią praktinę veiklą.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Mokytojams pateikiami patarimai, kurie leis lengviau planuoti ir organizuoti geografinės sąvokos vaizdavimo praktinę veiklą.</a:t>
            </a:r>
          </a:p>
          <a:p>
            <a:endParaRPr lang="lt-LT" altLang="en-US" sz="1400"/>
          </a:p>
          <a:p>
            <a:r>
              <a:rPr lang="lt-LT" altLang="en-US" sz="1400"/>
              <a:t>Pirmą kartą darant šią praktinę veiklą:</a:t>
            </a:r>
          </a:p>
          <a:p>
            <a:r>
              <a:rPr lang="lt-LT" altLang="en-US" sz="1400"/>
              <a:t>1) pateikiamas geografinės sąvokos vaizdavimo pavyzdys;</a:t>
            </a:r>
          </a:p>
          <a:p>
            <a:r>
              <a:rPr lang="lt-LT" altLang="en-US" sz="1400"/>
              <a:t>2) su mokiniais aptariame, kas turi būti pavaizduota jų piešinyje, brėžinyje ar schemoje ir kas turi būti paaiškinta.</a:t>
            </a:r>
          </a:p>
          <a:p>
            <a:endParaRPr lang="lt-LT" altLang="en-US" sz="1400"/>
          </a:p>
          <a:p>
            <a:r>
              <a:rPr lang="lt-LT" altLang="en-US" sz="1400"/>
              <a:t>Specialiųjų poreikių mokiniams (ypač turintiems rimtesnių mokymosi sutrikimų) galima duoti ge sąvokos paveikslą ir paprašyti jį perpiešti bei parašyti paaiškinimus.</a:t>
            </a:r>
          </a:p>
          <a:p>
            <a:endParaRPr lang="lt-LT" altLang="en-US"/>
          </a:p>
          <a:p>
            <a:endParaRPr lang="lt-L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Skaidrėje pateikti du pavyzdžiai.</a:t>
            </a:r>
          </a:p>
          <a:p>
            <a:endParaRPr lang="lt-LT" altLang="en-US" sz="1400"/>
          </a:p>
          <a:p>
            <a:r>
              <a:rPr lang="lt-LT" altLang="en-US" sz="1400"/>
              <a:t>Kairėje pusėje mokinys bandė pavaizduoti “Šiltnamio reiškinį”. Pasirinktas schematiškas vaizdavimas, bet pats šiltamio reiškinys nėra pavaizduotas. Piešinyje nėra šiltnamio dujų sluoksnio ir sulaikytos šilumos, todėl piešinys nerodo nei natūralaus, nei ūkinės veiklos suformuoto šiltnamio reiškinio. </a:t>
            </a:r>
          </a:p>
          <a:p>
            <a:endParaRPr lang="lt-LT" altLang="en-US" sz="1400"/>
          </a:p>
          <a:p>
            <a:r>
              <a:rPr lang="lt-LT" altLang="en-US" sz="1400"/>
              <a:t>Dešinėje pusėje parodytas “Jūrinis ir žemyninis klimato tipai”. Galime matyti jūrinio klimato tipą, kuris formuojasi virš arba prie vandens ir jam būdingi požymiai yra maža temperatūros amplitudė bei didelis kritulių kiekis. Žemyninis klimato tipas formuojasi toliau sausumoje. Jo būdingi požymiai yra didelė temperatūros amplitudė ir mažas kritulių kiekis. Visa tai galime matyti piešinyje/schemoje.</a:t>
            </a:r>
          </a:p>
          <a:p>
            <a:endParaRPr lang="lt-LT" altLang="en-US" sz="1400"/>
          </a:p>
          <a:p>
            <a:r>
              <a:rPr lang="lt-LT" altLang="en-US" sz="1400"/>
              <a:t>Šioje užduotyje mokinių nebuvo prašoma užrašyti paaiškinimų ar komentarų. Mokiniai turėjo klimato tipų požymius ir juos bandė pavaizduoti schematiškai. Bet kitą pamoką mokinių galima paprašyti klimato tipus ne tik pavaizduoti, bet ir užrašyti jų požymius.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Dar du mokinių geri pavyzdžiai.</a:t>
            </a:r>
          </a:p>
          <a:p>
            <a:endParaRPr lang="lt-LT" altLang="en-US" sz="1400"/>
          </a:p>
          <a:p>
            <a:r>
              <a:rPr lang="lt-LT" altLang="en-US" sz="1400"/>
              <a:t>Kairėje mokinys vaizduoja cunamį ir komentaruose paaiškina jo susidarymą.  Galima mokinių paparšyti surašyti jų piešinyje parodytas geografines sąvokas. Šiuo atveju (konvekciniai srautai, plokščių panirimas, žemės drebėjimas, bangos, cunamis, vandenyninė pluta, kranto juosta ir kt). </a:t>
            </a:r>
          </a:p>
          <a:p>
            <a:endParaRPr lang="lt-LT" altLang="en-US" sz="1400"/>
          </a:p>
          <a:p>
            <a:r>
              <a:rPr lang="lt-LT" altLang="en-US" sz="1400"/>
              <a:t>Dešinėje vyresnių klasių mokinys vaizduoja apvelingą. Tai pavyzdys, kad šį metodą galima taikyti ir vyresnėse klasėse. Čia mokinys paaiškinimus rašo ne tik naudodamas komentarus, bet ir parodo sutartinius ženklus.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lt-LT" altLang="en-US" sz="1400"/>
              <a:t>Geografinio proceso vaizdavimui dažniausiai reikalingi keli paveikslėliai, kurie parodo proceso eigą ir kaitą. </a:t>
            </a:r>
          </a:p>
          <a:p>
            <a:endParaRPr lang="lt-LT" altLang="en-US" sz="1400"/>
          </a:p>
          <a:p>
            <a:r>
              <a:rPr lang="lt-LT" altLang="en-US" sz="1400"/>
              <a:t>Pasirinkti vaizdavimo būdai dažmai paaiškinami komentarais ar sutariniais ženklais.</a:t>
            </a:r>
          </a:p>
          <a:p>
            <a:endParaRPr lang="lt-LT" altLang="en-US" sz="1400"/>
          </a:p>
          <a:p>
            <a:r>
              <a:rPr lang="lt-LT" altLang="en-US" sz="1400"/>
              <a:t>Geografinio proceso eiga ir kaita ne tik pavaizduojama, bet ir turi būti paaiškinta anotacijose/komentaruose. </a:t>
            </a:r>
          </a:p>
          <a:p>
            <a:endParaRPr lang="lt-LT" altLang="en-US" sz="1400"/>
          </a:p>
          <a:p>
            <a:r>
              <a:rPr lang="lt-LT" altLang="en-US" sz="1400"/>
              <a:t>Mokiniui rekomenduojama geografinį procesą vaizduoti spalvotai ir visuose paveikslėliuose naudoti tam pačiam objektui tą pačią spalvą. </a:t>
            </a:r>
          </a:p>
          <a:p>
            <a:r>
              <a:rPr lang="lt-LT" altLang="en-US" sz="1400"/>
              <a:t>Yra mokinių, kurie proceso eigą ir kaitą pavaizduoja nespalvotai, bet taip yra sunkiau, nes reikalingas kūrybingesnis struktūrinis vaizdavimas.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FDE934FF-F4E1-47C5-9CA5-30A81DDE2BE4}"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9/1/2023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w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40" y="1677670"/>
            <a:ext cx="10515600" cy="3384550"/>
          </a:xfrm>
        </p:spPr>
        <p:txBody>
          <a:bodyPr>
            <a:normAutofit/>
          </a:bodyPr>
          <a:lstStyle/>
          <a:p>
            <a:pPr algn="ctr"/>
            <a:r>
              <a:rPr lang="lt-LT" altLang="en-US" b="1" dirty="0"/>
              <a:t>2 praktinės veiklos pavyzdžiai</a:t>
            </a:r>
            <a:br>
              <a:rPr lang="lt-LT" altLang="en-US" b="1" dirty="0"/>
            </a:br>
            <a:br>
              <a:rPr lang="lt-LT" altLang="en-US" b="1" dirty="0"/>
            </a:br>
            <a:r>
              <a:rPr lang="lt-LT" altLang="en-US" b="1" dirty="0"/>
              <a:t>Į pagalbą geografijos mokytojui</a:t>
            </a:r>
            <a:br>
              <a:rPr lang="lt-LT" altLang="en-US" dirty="0"/>
            </a:br>
            <a:br>
              <a:rPr lang="lt-LT" altLang="en-US" dirty="0"/>
            </a:br>
            <a:r>
              <a:rPr lang="lt-LT" altLang="en-US" sz="4000" b="1" dirty="0">
                <a:latin typeface="+mn-lt"/>
              </a:rPr>
              <a:t>7 klasė</a:t>
            </a:r>
            <a:endParaRPr lang="lt-LT" altLang="en-US" sz="3200" b="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hasCustomPrompt="1"/>
          </p:nvPr>
        </p:nvSpPr>
        <p:spPr>
          <a:xfrm>
            <a:off x="508635" y="208915"/>
            <a:ext cx="10515600" cy="1062990"/>
          </a:xfrm>
        </p:spPr>
        <p:txBody>
          <a:bodyPr vert="horz" wrap="square" lIns="91440" tIns="45720" rIns="91440" bIns="45720" anchor="ctr">
            <a:normAutofit/>
          </a:bodyPr>
          <a:lstStyle/>
          <a:p>
            <a:r>
              <a:rPr lang="lt-LT" altLang="en-US" sz="4000" b="1" dirty="0"/>
              <a:t>Mokinių darbų pavyzdžiai: </a:t>
            </a:r>
            <a:r>
              <a:rPr lang="lt-LT" altLang="en-US" sz="4000" b="1" dirty="0" err="1"/>
              <a:t>fjordo</a:t>
            </a:r>
            <a:r>
              <a:rPr lang="lt-LT" altLang="en-US" sz="4000" b="1" dirty="0"/>
              <a:t> susidarymas</a:t>
            </a:r>
          </a:p>
        </p:txBody>
      </p:sp>
      <p:pic>
        <p:nvPicPr>
          <p:cNvPr id="5" name="Content Placeholder 4"/>
          <p:cNvPicPr>
            <a:picLocks noGrp="1" noChangeAspect="1"/>
          </p:cNvPicPr>
          <p:nvPr>
            <p:ph sz="half" idx="1"/>
          </p:nvPr>
        </p:nvPicPr>
        <p:blipFill>
          <a:blip r:embed="rId3"/>
          <a:stretch>
            <a:fillRect/>
          </a:stretch>
        </p:blipFill>
        <p:spPr>
          <a:xfrm>
            <a:off x="922020" y="1521142"/>
            <a:ext cx="5925185" cy="2308225"/>
          </a:xfrm>
          <a:prstGeom prst="rect">
            <a:avLst/>
          </a:prstGeom>
        </p:spPr>
      </p:pic>
      <p:pic>
        <p:nvPicPr>
          <p:cNvPr id="6" name="Picture 5"/>
          <p:cNvPicPr>
            <a:picLocks noChangeAspect="1"/>
          </p:cNvPicPr>
          <p:nvPr/>
        </p:nvPicPr>
        <p:blipFill>
          <a:blip r:embed="rId4"/>
          <a:stretch>
            <a:fillRect/>
          </a:stretch>
        </p:blipFill>
        <p:spPr>
          <a:xfrm>
            <a:off x="929005" y="4182745"/>
            <a:ext cx="5918200" cy="2408555"/>
          </a:xfrm>
          <a:prstGeom prst="rect">
            <a:avLst/>
          </a:prstGeom>
        </p:spPr>
      </p:pic>
      <p:sp>
        <p:nvSpPr>
          <p:cNvPr id="4" name="Title 1"/>
          <p:cNvSpPr>
            <a:spLocks noGrp="1"/>
          </p:cNvSpPr>
          <p:nvPr/>
        </p:nvSpPr>
        <p:spPr>
          <a:xfrm>
            <a:off x="6942455" y="2385060"/>
            <a:ext cx="5093970" cy="3911600"/>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altLang="en-US" sz="3200" b="1" dirty="0"/>
              <a:t>Geras darbas</a:t>
            </a:r>
          </a:p>
          <a:p>
            <a:r>
              <a:rPr lang="lt-LT" altLang="en-US" sz="2800" b="1" i="1" dirty="0"/>
              <a:t>aiškiai pavaizduoti etapai </a:t>
            </a:r>
          </a:p>
          <a:p>
            <a:endParaRPr lang="lt-LT" altLang="en-US" sz="3200" b="1" dirty="0"/>
          </a:p>
          <a:p>
            <a:endParaRPr lang="lt-LT" altLang="en-US" sz="3200" b="1" dirty="0"/>
          </a:p>
          <a:p>
            <a:endParaRPr lang="lt-LT" altLang="en-US" sz="3200" b="1" dirty="0"/>
          </a:p>
          <a:p>
            <a:endParaRPr lang="lt-LT" altLang="en-US" sz="3200" b="1" dirty="0"/>
          </a:p>
          <a:p>
            <a:r>
              <a:rPr lang="lt-LT" altLang="en-US" sz="3200" b="1" dirty="0"/>
              <a:t>Prastas darbas</a:t>
            </a:r>
          </a:p>
          <a:p>
            <a:r>
              <a:rPr lang="lt-LT" altLang="en-US" sz="2800" b="1" i="1" dirty="0"/>
              <a:t>netinkamai pasirinktas kalnų vaizdavimas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523781" y="315776"/>
            <a:ext cx="6506193" cy="1294910"/>
          </a:xfrm>
        </p:spPr>
        <p:txBody>
          <a:bodyPr>
            <a:normAutofit fontScale="90000"/>
          </a:bodyPr>
          <a:lstStyle/>
          <a:p>
            <a:r>
              <a:rPr lang="lt-LT" b="1" dirty="0"/>
              <a:t>Geri mokinių pavyzdžiai: koralinio atolo susidarymas</a:t>
            </a:r>
          </a:p>
        </p:txBody>
      </p:sp>
      <p:pic>
        <p:nvPicPr>
          <p:cNvPr id="10" name="Paveikslėlis 9"/>
          <p:cNvPicPr>
            <a:picLocks noChangeAspect="1"/>
          </p:cNvPicPr>
          <p:nvPr/>
        </p:nvPicPr>
        <p:blipFill rotWithShape="1">
          <a:blip r:embed="rId3"/>
          <a:srcRect l="37413" t="22791" r="33023" b="28413"/>
          <a:stretch>
            <a:fillRect/>
          </a:stretch>
        </p:blipFill>
        <p:spPr>
          <a:xfrm>
            <a:off x="1266091" y="1812728"/>
            <a:ext cx="5151487" cy="47835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aveikslėlis 11"/>
          <p:cNvPicPr>
            <a:picLocks noChangeAspect="1"/>
          </p:cNvPicPr>
          <p:nvPr/>
        </p:nvPicPr>
        <p:blipFill rotWithShape="1">
          <a:blip r:embed="rId4"/>
          <a:srcRect l="39942" t="27907" r="44099" b="22170"/>
          <a:stretch>
            <a:fillRect/>
          </a:stretch>
        </p:blipFill>
        <p:spPr>
          <a:xfrm>
            <a:off x="7357099" y="315776"/>
            <a:ext cx="3568810" cy="62805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p:cNvSpPr>
            <a:spLocks noGrp="1"/>
          </p:cNvSpPr>
          <p:nvPr>
            <p:ph type="subTitle" idx="1"/>
          </p:nvPr>
        </p:nvSpPr>
        <p:spPr>
          <a:xfrm>
            <a:off x="1166070" y="1400961"/>
            <a:ext cx="10317270" cy="3783436"/>
          </a:xfrm>
        </p:spPr>
        <p:txBody>
          <a:bodyPr>
            <a:normAutofit/>
          </a:bodyPr>
          <a:lstStyle/>
          <a:p>
            <a:pPr algn="l">
              <a:buFont typeface="Arial" panose="020B0604020202020204" pitchFamily="34" charset="0"/>
            </a:pPr>
            <a:r>
              <a:rPr lang="lt-LT" sz="2000" dirty="0"/>
              <a:t>- Naujoviškas geografinis šaltinis, laisvai prieinami nemokami ištekliai.</a:t>
            </a:r>
          </a:p>
          <a:p>
            <a:pPr algn="l"/>
            <a:r>
              <a:rPr lang="lt-LT" sz="2000" dirty="0"/>
              <a:t>- Ugdoma pažinimo ir skaitmeninė kompetencijos.</a:t>
            </a:r>
          </a:p>
          <a:p>
            <a:pPr algn="l">
              <a:buFont typeface="Arial" panose="020B0604020202020204" pitchFamily="34" charset="0"/>
            </a:pPr>
            <a:r>
              <a:rPr lang="lt-LT" sz="2000" dirty="0"/>
              <a:t>- Naudingas gebėjimas </a:t>
            </a:r>
            <a:r>
              <a:rPr lang="en-US" altLang="lt-LT" sz="2000" dirty="0" err="1"/>
              <a:t>gyvenime</a:t>
            </a:r>
            <a:r>
              <a:rPr lang="lt-LT" altLang="lt-LT" sz="2000" dirty="0"/>
              <a:t>, didžiulis pritaikomumas. </a:t>
            </a:r>
            <a:endParaRPr lang="lt-LT" altLang="en-US" sz="2000" dirty="0"/>
          </a:p>
          <a:p>
            <a:pPr algn="l">
              <a:buFont typeface="Arial" panose="020B0604020202020204" pitchFamily="34" charset="0"/>
            </a:pPr>
            <a:r>
              <a:rPr lang="lt-LT" sz="2000" dirty="0"/>
              <a:t>- Ugdomas geografinis mąstymas. </a:t>
            </a:r>
          </a:p>
          <a:p>
            <a:pPr algn="l">
              <a:buFont typeface="Arial" panose="020B0604020202020204" pitchFamily="34" charset="0"/>
            </a:pPr>
            <a:r>
              <a:rPr lang="lt-LT" sz="2000" dirty="0"/>
              <a:t>- Naudojamas geografiniams objektams atpažinti.</a:t>
            </a:r>
          </a:p>
          <a:p>
            <a:pPr algn="l">
              <a:buFont typeface="Arial" panose="020B0604020202020204" pitchFamily="34" charset="0"/>
            </a:pPr>
            <a:r>
              <a:rPr lang="lt-LT" sz="2000" dirty="0"/>
              <a:t>- Tinka kraštovaizdžiams tyrinėti. </a:t>
            </a:r>
          </a:p>
          <a:p>
            <a:pPr algn="l">
              <a:buFont typeface="Arial" panose="020B0604020202020204" pitchFamily="34" charset="0"/>
            </a:pPr>
            <a:r>
              <a:rPr lang="lt-LT" sz="2000" dirty="0"/>
              <a:t>- Naudojamas gamtiniams procesams suprasti. </a:t>
            </a:r>
          </a:p>
          <a:p>
            <a:pPr algn="l">
              <a:buFont typeface="Arial" panose="020B0604020202020204" pitchFamily="34" charset="0"/>
            </a:pPr>
            <a:r>
              <a:rPr lang="lt-LT" sz="2000" dirty="0"/>
              <a:t>- Tinka urbanizuotoms teritorijoms analizuoti ir lyginti. </a:t>
            </a:r>
          </a:p>
          <a:p>
            <a:pPr algn="l">
              <a:buFont typeface="Arial" panose="020B0604020202020204" pitchFamily="34" charset="0"/>
            </a:pPr>
            <a:r>
              <a:rPr lang="lt-LT" sz="2000" dirty="0"/>
              <a:t>- V</a:t>
            </a:r>
            <a:r>
              <a:rPr lang="lt-LT" sz="2000" dirty="0">
                <a:sym typeface="+mn-ea"/>
              </a:rPr>
              <a:t>isuomeninių ir gamtinių procesų sąryšingumui vertinti. </a:t>
            </a:r>
            <a:endParaRPr lang="lt-LT" sz="2000" dirty="0"/>
          </a:p>
          <a:p>
            <a:endParaRPr lang="lt-LT" dirty="0"/>
          </a:p>
          <a:p>
            <a:endParaRPr lang="lt-LT" dirty="0"/>
          </a:p>
          <a:p>
            <a:endParaRPr lang="lt-LT" dirty="0"/>
          </a:p>
        </p:txBody>
      </p:sp>
      <p:sp>
        <p:nvSpPr>
          <p:cNvPr id="4" name="Title 1"/>
          <p:cNvSpPr>
            <a:spLocks noGrp="1" noChangeArrowheads="1"/>
          </p:cNvSpPr>
          <p:nvPr>
            <p:ph type="ctrTitle"/>
          </p:nvPr>
        </p:nvSpPr>
        <p:spPr>
          <a:xfrm>
            <a:off x="587229" y="113030"/>
            <a:ext cx="11677161" cy="781050"/>
          </a:xfrm>
        </p:spPr>
        <p:txBody>
          <a:bodyPr>
            <a:normAutofit/>
          </a:bodyPr>
          <a:lstStyle/>
          <a:p>
            <a:pPr algn="l">
              <a:defRPr/>
            </a:pPr>
            <a:r>
              <a:rPr lang="lt-LT" sz="4000" b="1" dirty="0">
                <a:latin typeface="+mn-lt"/>
              </a:rPr>
              <a:t>Palydovinių nuotraukos nagrinėjimas mokykloje</a:t>
            </a:r>
            <a:endParaRPr lang="en-GB" altLang="lt-LT" dirty="0"/>
          </a:p>
        </p:txBody>
      </p:sp>
      <p:pic>
        <p:nvPicPr>
          <p:cNvPr id="2" name="Paveikslėlis 1"/>
          <p:cNvPicPr>
            <a:picLocks noChangeAspect="1"/>
          </p:cNvPicPr>
          <p:nvPr/>
        </p:nvPicPr>
        <p:blipFill>
          <a:blip r:embed="rId3"/>
          <a:stretch>
            <a:fillRect/>
          </a:stretch>
        </p:blipFill>
        <p:spPr>
          <a:xfrm>
            <a:off x="9610725" y="5542915"/>
            <a:ext cx="2024743" cy="1251383"/>
          </a:xfrm>
          <a:prstGeom prst="rect">
            <a:avLst/>
          </a:prstGeom>
        </p:spPr>
      </p:pic>
      <p:pic>
        <p:nvPicPr>
          <p:cNvPr id="5" name="Paveikslėlis 4"/>
          <p:cNvPicPr>
            <a:picLocks noChangeAspect="1"/>
          </p:cNvPicPr>
          <p:nvPr/>
        </p:nvPicPr>
        <p:blipFill>
          <a:blip r:embed="rId4"/>
          <a:stretch>
            <a:fillRect/>
          </a:stretch>
        </p:blipFill>
        <p:spPr>
          <a:xfrm>
            <a:off x="51798" y="5527040"/>
            <a:ext cx="2519265" cy="1260957"/>
          </a:xfrm>
          <a:prstGeom prst="rect">
            <a:avLst/>
          </a:prstGeom>
        </p:spPr>
      </p:pic>
      <p:pic>
        <p:nvPicPr>
          <p:cNvPr id="6" name="Paveikslėlis 5"/>
          <p:cNvPicPr>
            <a:picLocks noChangeAspect="1"/>
          </p:cNvPicPr>
          <p:nvPr/>
        </p:nvPicPr>
        <p:blipFill>
          <a:blip r:embed="rId5"/>
          <a:stretch>
            <a:fillRect/>
          </a:stretch>
        </p:blipFill>
        <p:spPr>
          <a:xfrm>
            <a:off x="2882848" y="5527041"/>
            <a:ext cx="2024743" cy="1247310"/>
          </a:xfrm>
          <a:prstGeom prst="rect">
            <a:avLst/>
          </a:prstGeom>
        </p:spPr>
      </p:pic>
      <p:pic>
        <p:nvPicPr>
          <p:cNvPr id="7" name="Paveikslėlis 6"/>
          <p:cNvPicPr>
            <a:picLocks noChangeAspect="1"/>
          </p:cNvPicPr>
          <p:nvPr/>
        </p:nvPicPr>
        <p:blipFill>
          <a:blip r:embed="rId6"/>
          <a:stretch>
            <a:fillRect/>
          </a:stretch>
        </p:blipFill>
        <p:spPr>
          <a:xfrm>
            <a:off x="7464736" y="5542916"/>
            <a:ext cx="1819469" cy="1238734"/>
          </a:xfrm>
          <a:prstGeom prst="rect">
            <a:avLst/>
          </a:prstGeom>
        </p:spPr>
      </p:pic>
      <p:pic>
        <p:nvPicPr>
          <p:cNvPr id="8" name="Paveikslėlis 7"/>
          <p:cNvPicPr>
            <a:picLocks noChangeAspect="1"/>
          </p:cNvPicPr>
          <p:nvPr/>
        </p:nvPicPr>
        <p:blipFill rotWithShape="1">
          <a:blip r:embed="rId7"/>
          <a:srcRect l="25669"/>
          <a:stretch>
            <a:fillRect/>
          </a:stretch>
        </p:blipFill>
        <p:spPr>
          <a:xfrm>
            <a:off x="5143008" y="5527006"/>
            <a:ext cx="2026375" cy="12387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379730"/>
            <a:ext cx="10273030" cy="873125"/>
          </a:xfrm>
        </p:spPr>
        <p:txBody>
          <a:bodyPr/>
          <a:lstStyle/>
          <a:p>
            <a:r>
              <a:rPr lang="lt-LT" altLang="en-US" b="1" dirty="0"/>
              <a:t>Palydovinių vaizdų nagrinėjimo metodika</a:t>
            </a:r>
          </a:p>
        </p:txBody>
      </p:sp>
      <p:sp>
        <p:nvSpPr>
          <p:cNvPr id="3" name="Content Placeholder 2"/>
          <p:cNvSpPr>
            <a:spLocks noGrp="1"/>
          </p:cNvSpPr>
          <p:nvPr>
            <p:ph idx="1"/>
          </p:nvPr>
        </p:nvSpPr>
        <p:spPr>
          <a:xfrm>
            <a:off x="523875" y="1412875"/>
            <a:ext cx="10382250" cy="2263775"/>
          </a:xfrm>
        </p:spPr>
        <p:txBody>
          <a:bodyPr>
            <a:normAutofit fontScale="95000"/>
          </a:bodyPr>
          <a:lstStyle/>
          <a:p>
            <a:pPr marL="0" indent="0">
              <a:buNone/>
            </a:pPr>
            <a:r>
              <a:rPr lang="lt-LT" altLang="en-US" sz="2400" dirty="0"/>
              <a:t>1. Palydovinis vaizdas gali būti pateiktas mokiniams arba mokiniai jį patys susiranda pagal nurodytas skaitmenines geografines koordinates.</a:t>
            </a:r>
          </a:p>
          <a:p>
            <a:pPr marL="0" indent="0">
              <a:buNone/>
            </a:pPr>
            <a:r>
              <a:rPr lang="lt-LT" altLang="en-US" sz="2400" dirty="0"/>
              <a:t>2. Naudojantis internetu, jei yra tokia galimybė, mokiniai gali atlikti atstumų matavimus, ploto skaičiavimus, įvertinti teritorijos, objektų geografinę padėtį.</a:t>
            </a:r>
          </a:p>
          <a:p>
            <a:pPr marL="0" indent="0">
              <a:buNone/>
            </a:pPr>
            <a:r>
              <a:rPr lang="lt-LT" altLang="en-US" sz="2400" dirty="0"/>
              <a:t>3. Atsižvelgiant į kontekstą, galima prognozuoti gamtinės aplinkos ir visuomeninių procesų kaitą ateityje.</a:t>
            </a:r>
          </a:p>
        </p:txBody>
      </p:sp>
      <p:sp>
        <p:nvSpPr>
          <p:cNvPr id="5" name="TextBox 4">
            <a:extLst>
              <a:ext uri="{FF2B5EF4-FFF2-40B4-BE49-F238E27FC236}">
                <a16:creationId xmlns:a16="http://schemas.microsoft.com/office/drawing/2014/main" id="{E492E4CC-579D-9284-E869-647AF0AA66BE}"/>
              </a:ext>
            </a:extLst>
          </p:cNvPr>
          <p:cNvSpPr txBox="1"/>
          <p:nvPr/>
        </p:nvSpPr>
        <p:spPr>
          <a:xfrm>
            <a:off x="523875" y="3836670"/>
            <a:ext cx="5695950" cy="2585323"/>
          </a:xfrm>
          <a:prstGeom prst="rect">
            <a:avLst/>
          </a:prstGeom>
          <a:noFill/>
        </p:spPr>
        <p:txBody>
          <a:bodyPr wrap="square">
            <a:spAutoFit/>
          </a:bodyPr>
          <a:lstStyle/>
          <a:p>
            <a:r>
              <a:rPr lang="lt-LT" altLang="en-US" sz="1800" dirty="0"/>
              <a:t>4. Pateikiami iš anksto parengti klausimai apie palydovinio vaizdo </a:t>
            </a:r>
            <a:r>
              <a:rPr lang="lt-LT" altLang="en-US" sz="1800" b="1" dirty="0"/>
              <a:t>gamtinius objektus </a:t>
            </a:r>
            <a:r>
              <a:rPr lang="lt-LT" altLang="en-US" sz="1800" dirty="0"/>
              <a:t>(</a:t>
            </a:r>
            <a:r>
              <a:rPr lang="lt-LT" altLang="en-US" sz="1800" dirty="0">
                <a:sym typeface="+mn-ea"/>
              </a:rPr>
              <a:t>kurie iš jų matomi? </a:t>
            </a:r>
            <a:r>
              <a:rPr lang="lt-LT" altLang="en-US" sz="1800" dirty="0"/>
              <a:t>iš ko juos galima atpažinti? kur ir kaip jie išsidėstę? kas nulėmė tokį objektų arba gamtinių teritorijų išsidėstymą?</a:t>
            </a:r>
            <a:r>
              <a:rPr lang="lt-LT" altLang="en-US" sz="1800" dirty="0">
                <a:sym typeface="+mn-ea"/>
              </a:rPr>
              <a:t>). </a:t>
            </a:r>
          </a:p>
          <a:p>
            <a:pPr marL="0" indent="0">
              <a:buNone/>
            </a:pPr>
            <a:endParaRPr lang="lt-LT" altLang="en-US" sz="1800" dirty="0">
              <a:sym typeface="+mn-ea"/>
            </a:endParaRPr>
          </a:p>
          <a:p>
            <a:pPr marL="0" indent="0">
              <a:buNone/>
            </a:pPr>
            <a:r>
              <a:rPr lang="lt-LT" altLang="en-US" sz="1800" dirty="0"/>
              <a:t>5. Pateikiami iš anksto parengti klausimai apie palydoviniame vaizde identifikuojamus </a:t>
            </a:r>
            <a:r>
              <a:rPr lang="lt-LT" altLang="en-US" sz="1800" b="1" dirty="0">
                <a:sym typeface="+mn-ea"/>
              </a:rPr>
              <a:t>gamtinius procesus </a:t>
            </a:r>
            <a:r>
              <a:rPr lang="lt-LT" altLang="en-US" sz="1800" dirty="0">
                <a:sym typeface="+mn-ea"/>
              </a:rPr>
              <a:t>(kokie procesai vyksta šioje teritorijoje? kodėl jie vyksta būtent čia? kokią įtaką šie procesai daro aplinkai?).</a:t>
            </a:r>
          </a:p>
        </p:txBody>
      </p:sp>
      <p:sp>
        <p:nvSpPr>
          <p:cNvPr id="6" name="TextBox 5">
            <a:extLst>
              <a:ext uri="{FF2B5EF4-FFF2-40B4-BE49-F238E27FC236}">
                <a16:creationId xmlns:a16="http://schemas.microsoft.com/office/drawing/2014/main" id="{2A134967-4AEF-5D76-C7C0-CE23BF2F3FD0}"/>
              </a:ext>
            </a:extLst>
          </p:cNvPr>
          <p:cNvSpPr txBox="1"/>
          <p:nvPr/>
        </p:nvSpPr>
        <p:spPr>
          <a:xfrm>
            <a:off x="6448425" y="3836670"/>
            <a:ext cx="5219700" cy="2862322"/>
          </a:xfrm>
          <a:prstGeom prst="rect">
            <a:avLst/>
          </a:prstGeom>
          <a:noFill/>
        </p:spPr>
        <p:txBody>
          <a:bodyPr wrap="square">
            <a:spAutoFit/>
          </a:bodyPr>
          <a:lstStyle/>
          <a:p>
            <a:pPr marL="0" indent="0">
              <a:buNone/>
            </a:pPr>
            <a:r>
              <a:rPr lang="lt-LT" altLang="en-US" sz="1800" dirty="0"/>
              <a:t>4. Pateikiami iš anksto parengti klausimai apie palydovinio vaizdo </a:t>
            </a:r>
            <a:r>
              <a:rPr lang="lt-LT" altLang="en-US" sz="1800" b="1" dirty="0"/>
              <a:t>visuomeninius objektus </a:t>
            </a:r>
            <a:r>
              <a:rPr lang="lt-LT" altLang="en-US" sz="1800" dirty="0"/>
              <a:t>(</a:t>
            </a:r>
            <a:r>
              <a:rPr lang="lt-LT" altLang="en-US" sz="1800" dirty="0">
                <a:sym typeface="+mn-ea"/>
              </a:rPr>
              <a:t>kokie matomi? </a:t>
            </a:r>
            <a:r>
              <a:rPr lang="lt-LT" altLang="en-US" sz="1800" dirty="0"/>
              <a:t>iš ko juos galima atpažinti? kur ir kaip jie išsidėstę? kas nulėmė tokį objektų arba teritorijų išsidėstymą?</a:t>
            </a:r>
            <a:r>
              <a:rPr lang="lt-LT" altLang="en-US" sz="1800" dirty="0">
                <a:sym typeface="+mn-ea"/>
              </a:rPr>
              <a:t>). </a:t>
            </a:r>
          </a:p>
          <a:p>
            <a:pPr marL="0" indent="0">
              <a:buNone/>
            </a:pPr>
            <a:r>
              <a:rPr lang="lt-LT" altLang="en-US" dirty="0"/>
              <a:t>5</a:t>
            </a:r>
            <a:r>
              <a:rPr lang="lt-LT" altLang="en-US" sz="1800" dirty="0"/>
              <a:t>. Pateikiami iš anksto parengti klausimai apie palydoviniame vaizde identifikuojamus </a:t>
            </a:r>
            <a:r>
              <a:rPr lang="lt-LT" altLang="en-US" sz="1800" b="1" dirty="0">
                <a:sym typeface="+mn-ea"/>
              </a:rPr>
              <a:t>visuomeninius procesus </a:t>
            </a:r>
            <a:r>
              <a:rPr lang="lt-LT" altLang="en-US" sz="1800" dirty="0">
                <a:sym typeface="+mn-ea"/>
              </a:rPr>
              <a:t>(kokie procesai vyksta šioje teritorijoje? koks yra gamtinės aplinkos ir šių procesų ryšys? kaip šie procesai veikia aplinką?).</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86724" y="313585"/>
            <a:ext cx="11418552" cy="675110"/>
          </a:xfrm>
        </p:spPr>
        <p:txBody>
          <a:bodyPr>
            <a:normAutofit fontScale="90000"/>
          </a:bodyPr>
          <a:lstStyle/>
          <a:p>
            <a:r>
              <a:rPr lang="lt-LT" sz="3600" b="1" dirty="0">
                <a:latin typeface="+mn-lt"/>
              </a:rPr>
              <a:t>Palydovinės nuotraukos analizės pavyzdys: </a:t>
            </a:r>
            <a:br>
              <a:rPr lang="lt-LT" sz="3600" b="1" dirty="0">
                <a:latin typeface="+mn-lt"/>
              </a:rPr>
            </a:br>
            <a:r>
              <a:rPr lang="lt-LT" sz="3600" b="1" dirty="0">
                <a:latin typeface="+mn-lt"/>
              </a:rPr>
              <a:t>Vezuvijus ir Neapolio </a:t>
            </a:r>
            <a:r>
              <a:rPr lang="lt-LT" sz="3600" b="1" dirty="0" err="1">
                <a:latin typeface="+mn-lt"/>
              </a:rPr>
              <a:t>metropolis</a:t>
            </a:r>
            <a:r>
              <a:rPr lang="lt-LT" sz="3600" b="1" dirty="0">
                <a:latin typeface="+mn-lt"/>
              </a:rPr>
              <a:t> </a:t>
            </a:r>
          </a:p>
        </p:txBody>
      </p:sp>
      <p:sp>
        <p:nvSpPr>
          <p:cNvPr id="3" name="Turinio vietos rezervavimo ženklas 2"/>
          <p:cNvSpPr>
            <a:spLocks noGrp="1"/>
          </p:cNvSpPr>
          <p:nvPr>
            <p:ph idx="1"/>
          </p:nvPr>
        </p:nvSpPr>
        <p:spPr>
          <a:xfrm>
            <a:off x="263527" y="2021707"/>
            <a:ext cx="3663950" cy="4375785"/>
          </a:xfrm>
        </p:spPr>
        <p:txBody>
          <a:bodyPr>
            <a:normAutofit lnSpcReduction="10000"/>
          </a:bodyPr>
          <a:lstStyle/>
          <a:p>
            <a:pPr marL="0" indent="0">
              <a:buFont typeface="+mj-lt"/>
              <a:buNone/>
            </a:pPr>
            <a:r>
              <a:rPr lang="lt-LT" sz="2400" dirty="0"/>
              <a:t>1. Kurie gamtos objektai įžiūrimi palydovinėje nuotraukoje?</a:t>
            </a:r>
          </a:p>
          <a:p>
            <a:pPr marL="0" indent="0">
              <a:buFont typeface="+mj-lt"/>
              <a:buNone/>
            </a:pPr>
            <a:r>
              <a:rPr lang="lt-LT" sz="2400" dirty="0"/>
              <a:t>2. Apibūdink šios teritorijos reljefą.</a:t>
            </a:r>
          </a:p>
          <a:p>
            <a:pPr marL="0" indent="0">
              <a:buFont typeface="+mj-lt"/>
              <a:buNone/>
            </a:pPr>
            <a:r>
              <a:rPr lang="lt-LT" sz="2400" dirty="0"/>
              <a:t>3. Apibūdink palydovinėje nuotraukoje vyraujančias spalvas. Ką jos vaizduoja?</a:t>
            </a:r>
          </a:p>
          <a:p>
            <a:pPr marL="0" indent="0">
              <a:buFont typeface="+mj-lt"/>
              <a:buNone/>
            </a:pPr>
            <a:r>
              <a:rPr lang="lt-LT" sz="2400" dirty="0"/>
              <a:t>4. </a:t>
            </a:r>
            <a:r>
              <a:rPr lang="lt-LT" sz="2400" dirty="0">
                <a:sym typeface="+mn-ea"/>
              </a:rPr>
              <a:t>Kurie gamtiniai procesai, tikėtina, būdingi palydovinėje nuotraukoje užfiksuotoje teritorijoje?</a:t>
            </a:r>
            <a:endParaRPr lang="lt-LT" sz="2400" dirty="0"/>
          </a:p>
          <a:p>
            <a:pPr marL="457200" indent="-457200">
              <a:buFont typeface="+mj-lt"/>
              <a:buAutoNum type="arabicPeriod"/>
            </a:pPr>
            <a:endParaRPr lang="lt-LT" sz="2000" dirty="0"/>
          </a:p>
          <a:p>
            <a:endParaRPr lang="lt-LT" dirty="0"/>
          </a:p>
          <a:p>
            <a:endParaRPr lang="lt-LT" dirty="0"/>
          </a:p>
          <a:p>
            <a:endParaRPr lang="lt-LT" dirty="0"/>
          </a:p>
          <a:p>
            <a:endParaRPr lang="lt-LT" dirty="0"/>
          </a:p>
        </p:txBody>
      </p:sp>
      <p:pic>
        <p:nvPicPr>
          <p:cNvPr id="4" name="Paveikslėlis 3"/>
          <p:cNvPicPr>
            <a:picLocks noChangeAspect="1"/>
          </p:cNvPicPr>
          <p:nvPr/>
        </p:nvPicPr>
        <p:blipFill>
          <a:blip r:embed="rId3"/>
          <a:stretch>
            <a:fillRect/>
          </a:stretch>
        </p:blipFill>
        <p:spPr>
          <a:xfrm>
            <a:off x="4004943" y="1253490"/>
            <a:ext cx="7553960" cy="3431540"/>
          </a:xfrm>
          <a:prstGeom prst="rect">
            <a:avLst/>
          </a:prstGeom>
        </p:spPr>
      </p:pic>
      <p:sp>
        <p:nvSpPr>
          <p:cNvPr id="5" name="Text Box 4"/>
          <p:cNvSpPr txBox="1"/>
          <p:nvPr/>
        </p:nvSpPr>
        <p:spPr>
          <a:xfrm>
            <a:off x="3927477" y="4767596"/>
            <a:ext cx="8178799" cy="1938992"/>
          </a:xfrm>
          <a:prstGeom prst="rect">
            <a:avLst/>
          </a:prstGeom>
          <a:noFill/>
        </p:spPr>
        <p:txBody>
          <a:bodyPr wrap="square" rtlCol="0" anchor="t">
            <a:spAutoFit/>
          </a:bodyPr>
          <a:lstStyle/>
          <a:p>
            <a:pPr indent="0">
              <a:buFont typeface="+mj-lt"/>
              <a:buNone/>
            </a:pPr>
            <a:r>
              <a:rPr lang="en-US" altLang="lt-LT" sz="2400" dirty="0">
                <a:sym typeface="+mn-ea"/>
              </a:rPr>
              <a:t>5. </a:t>
            </a:r>
            <a:r>
              <a:rPr lang="lt-LT" sz="2400" dirty="0">
                <a:sym typeface="+mn-ea"/>
              </a:rPr>
              <a:t>Kurie visuomeniniai objektai įžiūrimi palydovinėje nuotraukoje?</a:t>
            </a:r>
            <a:r>
              <a:rPr lang="en-US" altLang="lt-LT" sz="2400" dirty="0">
                <a:sym typeface="+mn-ea"/>
              </a:rPr>
              <a:t> </a:t>
            </a:r>
            <a:endParaRPr lang="lt-LT" sz="2400" dirty="0">
              <a:sym typeface="+mn-ea"/>
            </a:endParaRPr>
          </a:p>
          <a:p>
            <a:r>
              <a:rPr lang="lt-LT" altLang="en-US" sz="2400" dirty="0">
                <a:sym typeface="+mn-ea"/>
              </a:rPr>
              <a:t>6</a:t>
            </a:r>
            <a:r>
              <a:rPr lang="en-US" altLang="lt-LT" sz="2400" dirty="0">
                <a:sym typeface="+mn-ea"/>
              </a:rPr>
              <a:t>. </a:t>
            </a:r>
            <a:r>
              <a:rPr lang="lt-LT" sz="2400" dirty="0">
                <a:sym typeface="+mn-ea"/>
              </a:rPr>
              <a:t>Kurie visuomeniniai procesai, tikėtina, būdingi palydovinėje nuotraukoje užfiksuotoje teritorijoje?</a:t>
            </a:r>
            <a:endParaRPr lang="lt-LT" sz="2400" dirty="0"/>
          </a:p>
          <a:p>
            <a:pPr indent="0">
              <a:buFont typeface="+mj-lt"/>
              <a:buNone/>
            </a:pPr>
            <a:r>
              <a:rPr lang="lt-LT" altLang="en-US" sz="2400" dirty="0">
                <a:sym typeface="+mn-ea"/>
              </a:rPr>
              <a:t>7</a:t>
            </a:r>
            <a:r>
              <a:rPr lang="en-US" altLang="lt-LT" sz="2400" dirty="0">
                <a:sym typeface="+mn-ea"/>
              </a:rPr>
              <a:t>. </a:t>
            </a:r>
            <a:r>
              <a:rPr lang="lt-LT" sz="2400" dirty="0">
                <a:sym typeface="+mn-ea"/>
              </a:rPr>
              <a:t>Kaip ši teritorija gali keistis ateityje?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altLang="en-US" b="1" dirty="0"/>
              <a:t>Atnaujintose geografijos bendrosiose programose įtraukti praktikos ir tiriamieji darbai</a:t>
            </a:r>
          </a:p>
        </p:txBody>
      </p:sp>
      <p:sp>
        <p:nvSpPr>
          <p:cNvPr id="3" name="Content Placeholder 2"/>
          <p:cNvSpPr>
            <a:spLocks noGrp="1"/>
          </p:cNvSpPr>
          <p:nvPr>
            <p:ph idx="1"/>
          </p:nvPr>
        </p:nvSpPr>
        <p:spPr>
          <a:xfrm>
            <a:off x="838200" y="2546985"/>
            <a:ext cx="10515600" cy="3630295"/>
          </a:xfrm>
        </p:spPr>
        <p:txBody>
          <a:bodyPr/>
          <a:lstStyle/>
          <a:p>
            <a:pPr marL="0" indent="0">
              <a:buNone/>
            </a:pPr>
            <a:r>
              <a:rPr lang="lt-LT" altLang="en-US" b="1" dirty="0"/>
              <a:t>7 klasėje</a:t>
            </a:r>
          </a:p>
          <a:p>
            <a:pPr marL="0" indent="0">
              <a:buNone/>
            </a:pPr>
            <a:r>
              <a:rPr lang="en-US" dirty="0"/>
              <a:t>24.7.1.Praktikos </a:t>
            </a:r>
            <a:r>
              <a:rPr lang="en-US" dirty="0" err="1"/>
              <a:t>darbai</a:t>
            </a:r>
            <a:r>
              <a:rPr lang="en-US" dirty="0"/>
              <a:t>. </a:t>
            </a:r>
            <a:r>
              <a:rPr lang="en-US" dirty="0" err="1"/>
              <a:t>Mokomasi</a:t>
            </a:r>
            <a:r>
              <a:rPr lang="en-US" dirty="0"/>
              <a:t> </a:t>
            </a:r>
            <a:r>
              <a:rPr lang="en-US" dirty="0" err="1"/>
              <a:t>atlikti</a:t>
            </a:r>
            <a:r>
              <a:rPr lang="en-US" dirty="0"/>
              <a:t> </a:t>
            </a:r>
            <a:r>
              <a:rPr lang="en-US" dirty="0" err="1"/>
              <a:t>praktikos</a:t>
            </a:r>
            <a:r>
              <a:rPr lang="en-US" dirty="0"/>
              <a:t> </a:t>
            </a:r>
            <a:r>
              <a:rPr lang="en-US" dirty="0" err="1"/>
              <a:t>darbus</a:t>
            </a:r>
            <a:r>
              <a:rPr lang="en-US" dirty="0"/>
              <a:t> (</a:t>
            </a:r>
            <a:r>
              <a:rPr lang="en-US" dirty="0" err="1"/>
              <a:t>geografinių</a:t>
            </a:r>
            <a:r>
              <a:rPr lang="en-US" dirty="0"/>
              <a:t> </a:t>
            </a:r>
            <a:r>
              <a:rPr lang="en-US" dirty="0" err="1"/>
              <a:t>koordinačių</a:t>
            </a:r>
            <a:r>
              <a:rPr lang="en-US" dirty="0"/>
              <a:t> </a:t>
            </a:r>
            <a:r>
              <a:rPr lang="en-US" dirty="0" err="1"/>
              <a:t>nustatymas</a:t>
            </a:r>
            <a:r>
              <a:rPr lang="en-US" dirty="0"/>
              <a:t>, </a:t>
            </a:r>
            <a:r>
              <a:rPr lang="en-US" dirty="0" err="1"/>
              <a:t>darbas</a:t>
            </a:r>
            <a:r>
              <a:rPr lang="en-US" dirty="0"/>
              <a:t> </a:t>
            </a:r>
            <a:r>
              <a:rPr lang="en-US" dirty="0" err="1"/>
              <a:t>su</a:t>
            </a:r>
            <a:r>
              <a:rPr lang="en-US" dirty="0"/>
              <a:t> Google Earth </a:t>
            </a:r>
            <a:r>
              <a:rPr lang="en-US" dirty="0" err="1"/>
              <a:t>programa</a:t>
            </a:r>
            <a:r>
              <a:rPr lang="en-US" dirty="0"/>
              <a:t>, </a:t>
            </a:r>
            <a:r>
              <a:rPr lang="en-US" dirty="0" err="1"/>
              <a:t>palydovinės</a:t>
            </a:r>
            <a:r>
              <a:rPr lang="en-US" dirty="0"/>
              <a:t> </a:t>
            </a:r>
            <a:r>
              <a:rPr lang="en-US" dirty="0" err="1"/>
              <a:t>informacijos</a:t>
            </a:r>
            <a:r>
              <a:rPr lang="en-US" dirty="0"/>
              <a:t> </a:t>
            </a:r>
            <a:r>
              <a:rPr lang="en-US" dirty="0" err="1"/>
              <a:t>nagrinėjimas</a:t>
            </a:r>
            <a:r>
              <a:rPr lang="en-US" dirty="0"/>
              <a:t>, </a:t>
            </a:r>
            <a:r>
              <a:rPr lang="en-US" dirty="0" err="1"/>
              <a:t>klimatogramų</a:t>
            </a:r>
            <a:r>
              <a:rPr lang="en-US" dirty="0"/>
              <a:t> </a:t>
            </a:r>
            <a:r>
              <a:rPr lang="en-US" dirty="0" err="1"/>
              <a:t>analizė</a:t>
            </a:r>
            <a:r>
              <a:rPr lang="en-US" dirty="0"/>
              <a:t>, </a:t>
            </a:r>
            <a:r>
              <a:rPr lang="en-US" dirty="0" err="1"/>
              <a:t>reljefo</a:t>
            </a:r>
            <a:r>
              <a:rPr lang="en-US" dirty="0"/>
              <a:t> </a:t>
            </a:r>
            <a:r>
              <a:rPr lang="en-US" dirty="0" err="1"/>
              <a:t>profilio</a:t>
            </a:r>
            <a:r>
              <a:rPr lang="en-US" dirty="0"/>
              <a:t> </a:t>
            </a:r>
            <a:r>
              <a:rPr lang="en-US" dirty="0" err="1"/>
              <a:t>skaitymas</a:t>
            </a:r>
            <a:r>
              <a:rPr lang="en-US" dirty="0"/>
              <a:t> </a:t>
            </a:r>
            <a:r>
              <a:rPr lang="en-US" dirty="0" err="1"/>
              <a:t>ir</a:t>
            </a:r>
            <a:r>
              <a:rPr lang="en-US" dirty="0"/>
              <a:t> </a:t>
            </a:r>
            <a:r>
              <a:rPr lang="en-US" dirty="0" err="1"/>
              <a:t>sudarymas</a:t>
            </a:r>
            <a:r>
              <a:rPr lang="en-US" dirty="0"/>
              <a:t>, </a:t>
            </a:r>
            <a:r>
              <a:rPr lang="en-US" dirty="0" err="1"/>
              <a:t>grafinis</a:t>
            </a:r>
            <a:r>
              <a:rPr lang="en-US" dirty="0"/>
              <a:t> </a:t>
            </a:r>
            <a:r>
              <a:rPr lang="en-US" dirty="0" err="1"/>
              <a:t>geografinio</a:t>
            </a:r>
            <a:r>
              <a:rPr lang="en-US" dirty="0"/>
              <a:t> </a:t>
            </a:r>
            <a:r>
              <a:rPr lang="en-US" dirty="0" err="1"/>
              <a:t>proceso</a:t>
            </a:r>
            <a:r>
              <a:rPr lang="en-US" dirty="0"/>
              <a:t> </a:t>
            </a:r>
            <a:r>
              <a:rPr lang="en-US" dirty="0" err="1"/>
              <a:t>vaizdavimas</a:t>
            </a:r>
            <a:r>
              <a:rPr lang="en-US" dirty="0"/>
              <a:t>) </a:t>
            </a:r>
            <a:r>
              <a:rPr lang="en-US" dirty="0" err="1"/>
              <a:t>ir</a:t>
            </a:r>
            <a:r>
              <a:rPr lang="en-US" dirty="0"/>
              <a:t> </a:t>
            </a:r>
            <a:r>
              <a:rPr lang="en-US" dirty="0" err="1"/>
              <a:t>pateikti</a:t>
            </a:r>
            <a:r>
              <a:rPr lang="en-US" dirty="0"/>
              <a:t> </a:t>
            </a:r>
            <a:r>
              <a:rPr lang="en-US" dirty="0" err="1"/>
              <a:t>jų</a:t>
            </a:r>
            <a:r>
              <a:rPr lang="en-US" dirty="0"/>
              <a:t> </a:t>
            </a:r>
            <a:r>
              <a:rPr lang="en-US" dirty="0" err="1"/>
              <a:t>rezultatus</a:t>
            </a:r>
            <a:r>
              <a:rPr lang="en-US"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79720"/>
          </a:xfrm>
        </p:spPr>
        <p:txBody>
          <a:bodyPr/>
          <a:lstStyle/>
          <a:p>
            <a:r>
              <a:rPr lang="lt-LT" altLang="en-US" dirty="0"/>
              <a:t>1 praktinės veiklos pavyzdys – </a:t>
            </a:r>
            <a:r>
              <a:rPr lang="lt-LT" altLang="en-US" b="1" dirty="0"/>
              <a:t>geografinio proceso ar sąvokos vaizdavimas</a:t>
            </a:r>
            <a:br>
              <a:rPr lang="lt-LT" altLang="en-US" dirty="0"/>
            </a:br>
            <a:br>
              <a:rPr lang="lt-LT" altLang="en-US" dirty="0"/>
            </a:br>
            <a:r>
              <a:rPr lang="lt-LT" altLang="en-US" dirty="0"/>
              <a:t>2 praktinės veiklos pavyzdys - </a:t>
            </a:r>
            <a:r>
              <a:rPr lang="lt-LT" altLang="en-US" b="1" dirty="0"/>
              <a:t>palydovinių nuotraukų nagrinėjimas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231" y="299708"/>
            <a:ext cx="10298069" cy="993775"/>
          </a:xfrm>
        </p:spPr>
        <p:txBody>
          <a:bodyPr>
            <a:normAutofit/>
          </a:bodyPr>
          <a:lstStyle/>
          <a:p>
            <a:r>
              <a:rPr lang="lt-LT" altLang="en-US" b="1" dirty="0">
                <a:sym typeface="+mn-ea"/>
              </a:rPr>
              <a:t>Geografinio proceso ar sąvokos vaizdavimas</a:t>
            </a:r>
            <a:endParaRPr lang="lt-LT" altLang="en-US" b="1" dirty="0"/>
          </a:p>
        </p:txBody>
      </p:sp>
      <p:sp>
        <p:nvSpPr>
          <p:cNvPr id="3" name="Content Placeholder 2"/>
          <p:cNvSpPr>
            <a:spLocks noGrp="1"/>
          </p:cNvSpPr>
          <p:nvPr>
            <p:ph sz="half" idx="1"/>
          </p:nvPr>
        </p:nvSpPr>
        <p:spPr>
          <a:xfrm>
            <a:off x="813732" y="1598231"/>
            <a:ext cx="10222568" cy="4716780"/>
          </a:xfrm>
        </p:spPr>
        <p:txBody>
          <a:bodyPr>
            <a:normAutofit fontScale="92500"/>
          </a:bodyPr>
          <a:lstStyle/>
          <a:p>
            <a:pPr marL="0" indent="0">
              <a:buNone/>
            </a:pPr>
            <a:r>
              <a:rPr lang="lt-LT" altLang="en-US" b="1" dirty="0"/>
              <a:t>Kam reikalingas vaizdavimas?</a:t>
            </a:r>
          </a:p>
          <a:p>
            <a:pPr marL="0" indent="0">
              <a:buNone/>
            </a:pPr>
            <a:endParaRPr lang="lt-LT" altLang="en-US" dirty="0"/>
          </a:p>
          <a:p>
            <a:pPr marL="514350" indent="-514350">
              <a:buFont typeface="+mj-lt"/>
              <a:buAutoNum type="arabicPeriod"/>
            </a:pPr>
            <a:r>
              <a:rPr lang="lt-LT" altLang="en-US" dirty="0"/>
              <a:t>Padeda įsiminti mokymosi medžiagą.</a:t>
            </a:r>
          </a:p>
          <a:p>
            <a:pPr marL="514350" indent="-514350">
              <a:buFont typeface="+mj-lt"/>
              <a:buAutoNum type="arabicPeriod"/>
            </a:pPr>
            <a:r>
              <a:rPr lang="lt-LT" altLang="en-US" dirty="0"/>
              <a:t>Padeda suprasti sąvokos paaiškinimą.</a:t>
            </a:r>
          </a:p>
          <a:p>
            <a:pPr marL="514350" indent="-514350">
              <a:buFont typeface="+mj-lt"/>
              <a:buAutoNum type="arabicPeriod"/>
            </a:pPr>
            <a:r>
              <a:rPr lang="lt-LT" altLang="en-US" dirty="0"/>
              <a:t>Norint pavaizduoti procesą, reikia žinoti formavimosi eiliškumą ir susidarymo principus. Taip formuojamas proceso eigos suvokimas.</a:t>
            </a:r>
          </a:p>
          <a:p>
            <a:pPr marL="514350" indent="-514350">
              <a:buFont typeface="+mj-lt"/>
              <a:buAutoNum type="arabicPeriod"/>
            </a:pPr>
            <a:r>
              <a:rPr lang="lt-LT" altLang="en-US" dirty="0"/>
              <a:t>Lavinama mokinių struktūrinės vizualizacijos raiška.</a:t>
            </a:r>
          </a:p>
          <a:p>
            <a:pPr marL="514350" indent="-514350">
              <a:buFont typeface="+mj-lt"/>
              <a:buAutoNum type="arabicPeriod"/>
            </a:pPr>
            <a:r>
              <a:rPr lang="lt-LT" altLang="en-US" dirty="0"/>
              <a:t>Schematiškas sąvokos ar geografinio proceso vaizdavimas padeda susisteminti didelį kiekį informacijos.</a:t>
            </a:r>
          </a:p>
          <a:p>
            <a:pPr marL="514350" indent="-514350">
              <a:buFont typeface="+mj-lt"/>
              <a:buAutoNum type="arabicPeriod"/>
            </a:pPr>
            <a:r>
              <a:rPr lang="lt-LT" altLang="en-US" dirty="0"/>
              <a:t>Ugdoma pažinimo ir kūrybiškumo kompetencijos.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117" y="255270"/>
            <a:ext cx="11163883" cy="1325880"/>
          </a:xfrm>
        </p:spPr>
        <p:txBody>
          <a:bodyPr vert="horz" wrap="square" lIns="91440" tIns="45720" rIns="91440" bIns="45720" numCol="1" anchor="ctr" anchorCtr="0" compatLnSpc="1">
            <a:normAutofit/>
          </a:bodyPr>
          <a:lstStyle/>
          <a:p>
            <a:pPr marL="0" marR="0" lvl="0" indent="0" algn="ctr" defTabSz="914400" rtl="0" eaLnBrk="0" fontAlgn="base" latinLnBrk="0" hangingPunct="0">
              <a:lnSpc>
                <a:spcPct val="90000"/>
              </a:lnSpc>
              <a:spcBef>
                <a:spcPct val="0"/>
              </a:spcBef>
              <a:spcAft>
                <a:spcPct val="0"/>
              </a:spcAft>
              <a:buClrTx/>
              <a:buSzTx/>
              <a:buFontTx/>
              <a:buNone/>
              <a:defRPr/>
            </a:pPr>
            <a:r>
              <a:rPr lang="lt-LT" altLang="en-US" sz="4000" b="1" dirty="0">
                <a:sym typeface="+mn-ea"/>
              </a:rPr>
              <a:t>Geografinio proceso ar sąvokos vaizdavimas, </a:t>
            </a:r>
            <a:br>
              <a:rPr lang="lt-LT" altLang="en-US" sz="4000" b="1" dirty="0">
                <a:sym typeface="+mn-ea"/>
              </a:rPr>
            </a:br>
            <a:r>
              <a:rPr lang="lt-LT" altLang="en-US" sz="4000" b="1" dirty="0">
                <a:sym typeface="+mn-ea"/>
              </a:rPr>
              <a:t>7 klasė</a:t>
            </a:r>
            <a:endParaRPr kumimoji="0" lang="lt-LT" altLang="en-US" sz="4000" b="1" i="0" u="none" strike="noStrike" kern="1200" cap="none" spc="0" normalizeH="0" baseline="0" noProof="0" dirty="0">
              <a:ln>
                <a:noFill/>
              </a:ln>
              <a:solidFill>
                <a:schemeClr val="tx1"/>
              </a:solidFill>
              <a:effectLst/>
              <a:uLnTx/>
              <a:uFillTx/>
              <a:latin typeface="+mj-lt"/>
              <a:ea typeface="+mj-ea"/>
              <a:cs typeface="+mj-cs"/>
              <a:sym typeface="+mn-ea"/>
            </a:endParaRPr>
          </a:p>
        </p:txBody>
      </p:sp>
      <p:sp>
        <p:nvSpPr>
          <p:cNvPr id="3" name="Content Placeholder 2"/>
          <p:cNvSpPr>
            <a:spLocks noGrp="1"/>
          </p:cNvSpPr>
          <p:nvPr>
            <p:ph sz="half" idx="1" hasCustomPrompt="1"/>
          </p:nvPr>
        </p:nvSpPr>
        <p:spPr>
          <a:xfrm>
            <a:off x="788565" y="1782486"/>
            <a:ext cx="5243119" cy="4928870"/>
          </a:xfrm>
        </p:spPr>
        <p:txBody>
          <a:bodyPr vert="horz" wrap="square" lIns="91440" tIns="45720" rIns="91440" bIns="45720" numCol="1" anchor="t" anchorCtr="0" compatLnSpc="1">
            <a:normAutofit lnSpcReduction="10000"/>
          </a:bodyPr>
          <a:lstStyle/>
          <a:p>
            <a:pPr marL="0" indent="0">
              <a:buNone/>
            </a:pPr>
            <a:r>
              <a:rPr lang="lt-LT" altLang="en-US" sz="2400" b="1" dirty="0">
                <a:sym typeface="+mn-ea"/>
              </a:rPr>
              <a:t>7 klasė  Procesai</a:t>
            </a:r>
            <a:endParaRPr lang="lt-LT" altLang="en-US" sz="2400" b="1" dirty="0"/>
          </a:p>
          <a:p>
            <a:r>
              <a:rPr lang="lt-LT" altLang="en-US" sz="2400" dirty="0">
                <a:sym typeface="+mn-ea"/>
              </a:rPr>
              <a:t>Europos kultūros struktūra</a:t>
            </a:r>
            <a:endParaRPr lang="lt-LT" altLang="en-US" sz="2400" dirty="0"/>
          </a:p>
          <a:p>
            <a:r>
              <a:rPr lang="lt-LT" altLang="en-US" sz="2400" dirty="0">
                <a:sym typeface="+mn-ea"/>
              </a:rPr>
              <a:t>Europos krantų tipų susiformavimas</a:t>
            </a:r>
            <a:endParaRPr lang="lt-LT" altLang="en-US" sz="2400" dirty="0"/>
          </a:p>
          <a:p>
            <a:r>
              <a:rPr lang="lt-LT" altLang="en-US" sz="2400" dirty="0"/>
              <a:t>Jūrinio ir žemyninio klimato tipų ypatybės</a:t>
            </a:r>
          </a:p>
          <a:p>
            <a:r>
              <a:rPr lang="lt-LT" altLang="en-US" sz="2400" dirty="0"/>
              <a:t>Žemyninė ir vandenyninė Žemės pluta</a:t>
            </a:r>
          </a:p>
          <a:p>
            <a:r>
              <a:rPr lang="lt-LT" altLang="en-US" sz="2400" dirty="0"/>
              <a:t>Skirtingų uolienų rūšių susidarymas</a:t>
            </a:r>
          </a:p>
          <a:p>
            <a:r>
              <a:rPr lang="lt-LT" altLang="en-US" sz="2400" dirty="0" err="1"/>
              <a:t>Litosferos</a:t>
            </a:r>
            <a:r>
              <a:rPr lang="lt-LT" altLang="en-US" sz="2400" dirty="0"/>
              <a:t> plokščių pakraščiuose vykstantys procesai</a:t>
            </a:r>
          </a:p>
          <a:p>
            <a:r>
              <a:rPr lang="lt-LT" altLang="en-US" sz="2400" dirty="0"/>
              <a:t>Cunamio susidarymas</a:t>
            </a:r>
          </a:p>
          <a:p>
            <a:r>
              <a:rPr lang="lt-LT" altLang="en-US" sz="2400" dirty="0"/>
              <a:t>Raukšlinių kalnų formavimasis</a:t>
            </a:r>
          </a:p>
          <a:p>
            <a:r>
              <a:rPr kumimoji="0" lang="lt-LT" altLang="en-US" sz="2400" b="0" i="0" u="none" strike="noStrike" kern="1200" cap="none" spc="0" normalizeH="0" baseline="0" noProof="0" dirty="0">
                <a:ln>
                  <a:noFill/>
                </a:ln>
                <a:solidFill>
                  <a:schemeClr val="tx1"/>
                </a:solidFill>
                <a:effectLst/>
                <a:uLnTx/>
                <a:uFillTx/>
                <a:latin typeface="+mn-lt"/>
                <a:ea typeface="+mn-ea"/>
                <a:cs typeface="+mn-cs"/>
              </a:rPr>
              <a:t>Senvagės susidarymas</a:t>
            </a:r>
          </a:p>
        </p:txBody>
      </p:sp>
      <p:sp>
        <p:nvSpPr>
          <p:cNvPr id="4" name="Text Box 3"/>
          <p:cNvSpPr txBox="1"/>
          <p:nvPr/>
        </p:nvSpPr>
        <p:spPr>
          <a:xfrm>
            <a:off x="6782435" y="1782486"/>
            <a:ext cx="4450882" cy="4524315"/>
          </a:xfrm>
          <a:prstGeom prst="rect">
            <a:avLst/>
          </a:prstGeom>
          <a:noFill/>
        </p:spPr>
        <p:txBody>
          <a:bodyPr wrap="square" rtlCol="0" anchor="t">
            <a:spAutoFit/>
          </a:bodyPr>
          <a:lstStyle/>
          <a:p>
            <a:pPr marL="0" indent="0">
              <a:buNone/>
            </a:pPr>
            <a:r>
              <a:rPr lang="lt-LT" altLang="en-US" sz="2400" b="1" dirty="0">
                <a:sym typeface="+mn-ea"/>
              </a:rPr>
              <a:t>7 klasė  Sąvokos</a:t>
            </a:r>
            <a:endParaRPr lang="lt-LT" altLang="en-US" sz="2400" b="1" dirty="0"/>
          </a:p>
          <a:p>
            <a:pPr marL="457200" indent="-457200">
              <a:buFont typeface="Arial" panose="020B0604020202020204" pitchFamily="34" charset="0"/>
              <a:buChar char="•"/>
            </a:pPr>
            <a:r>
              <a:rPr lang="lt-LT" altLang="en-US" sz="2400" dirty="0" err="1"/>
              <a:t>Fjordas</a:t>
            </a:r>
            <a:endParaRPr lang="lt-LT" altLang="en-US" sz="2400" dirty="0"/>
          </a:p>
          <a:p>
            <a:pPr marL="457200" indent="-457200">
              <a:buFont typeface="Arial" panose="020B0604020202020204" pitchFamily="34" charset="0"/>
              <a:buChar char="•"/>
            </a:pPr>
            <a:r>
              <a:rPr lang="lt-LT" altLang="en-US" sz="2400" dirty="0" err="1"/>
              <a:t>Šcheras</a:t>
            </a:r>
            <a:endParaRPr lang="lt-LT" altLang="en-US" sz="2400" dirty="0"/>
          </a:p>
          <a:p>
            <a:pPr marL="457200" indent="-457200">
              <a:buFont typeface="Arial" panose="020B0604020202020204" pitchFamily="34" charset="0"/>
              <a:buChar char="•"/>
            </a:pPr>
            <a:r>
              <a:rPr lang="lt-LT" altLang="en-US" sz="2400" dirty="0"/>
              <a:t>Šiltnamio efektas</a:t>
            </a:r>
          </a:p>
          <a:p>
            <a:pPr marL="457200" indent="-457200">
              <a:buFont typeface="Arial" panose="020B0604020202020204" pitchFamily="34" charset="0"/>
              <a:buChar char="•"/>
            </a:pPr>
            <a:r>
              <a:rPr lang="lt-LT" altLang="en-US" sz="2400" dirty="0"/>
              <a:t>Tranzitinė valstybė</a:t>
            </a:r>
          </a:p>
          <a:p>
            <a:pPr marL="457200" indent="-457200">
              <a:buFont typeface="Arial" panose="020B0604020202020204" pitchFamily="34" charset="0"/>
              <a:buChar char="•"/>
            </a:pPr>
            <a:r>
              <a:rPr lang="lt-LT" altLang="en-US" sz="2400" dirty="0" err="1"/>
              <a:t>Litosfera</a:t>
            </a:r>
            <a:endParaRPr lang="lt-LT" altLang="en-US" sz="2400" dirty="0"/>
          </a:p>
          <a:p>
            <a:pPr marL="457200" indent="-457200">
              <a:buFont typeface="Arial" panose="020B0604020202020204" pitchFamily="34" charset="0"/>
              <a:buChar char="•"/>
            </a:pPr>
            <a:r>
              <a:rPr lang="lt-LT" altLang="en-US" sz="2400" dirty="0"/>
              <a:t>Ugnikalnis, lava, magma</a:t>
            </a:r>
          </a:p>
          <a:p>
            <a:pPr marL="457200" indent="-457200">
              <a:buFont typeface="Arial" panose="020B0604020202020204" pitchFamily="34" charset="0"/>
              <a:buChar char="•"/>
            </a:pPr>
            <a:r>
              <a:rPr lang="lt-LT" altLang="en-US" sz="2400" dirty="0"/>
              <a:t>Geizeris</a:t>
            </a:r>
          </a:p>
          <a:p>
            <a:pPr marL="457200" indent="-457200">
              <a:buFont typeface="Arial" panose="020B0604020202020204" pitchFamily="34" charset="0"/>
              <a:buChar char="•"/>
            </a:pPr>
            <a:r>
              <a:rPr lang="lt-LT" altLang="en-US" sz="2400" dirty="0"/>
              <a:t>Epicentras</a:t>
            </a:r>
          </a:p>
          <a:p>
            <a:pPr marL="457200" indent="-457200">
              <a:buFont typeface="Arial" panose="020B0604020202020204" pitchFamily="34" charset="0"/>
              <a:buChar char="•"/>
            </a:pPr>
            <a:r>
              <a:rPr lang="lt-LT" altLang="en-US" sz="2400" dirty="0"/>
              <a:t>Akumuliacija</a:t>
            </a:r>
          </a:p>
          <a:p>
            <a:pPr marL="457200" indent="-457200">
              <a:buFont typeface="Arial" panose="020B0604020202020204" pitchFamily="34" charset="0"/>
              <a:buChar char="•"/>
            </a:pPr>
            <a:r>
              <a:rPr lang="lt-LT" altLang="en-US" sz="2400" dirty="0" err="1"/>
              <a:t>Meandra</a:t>
            </a:r>
            <a:endParaRPr lang="lt-LT" altLang="en-US" sz="2400" dirty="0"/>
          </a:p>
          <a:p>
            <a:pPr marL="457200" indent="-457200">
              <a:buFont typeface="Arial" panose="020B0604020202020204" pitchFamily="34" charset="0"/>
              <a:buChar char="•"/>
            </a:pPr>
            <a:r>
              <a:rPr lang="lt-LT" altLang="en-US" sz="2400" dirty="0"/>
              <a:t>ir kt.</a:t>
            </a:r>
            <a:endParaRPr lang="lt-LT"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395" y="250825"/>
            <a:ext cx="10034649" cy="917575"/>
          </a:xfrm>
        </p:spPr>
        <p:txBody>
          <a:bodyPr>
            <a:normAutofit/>
          </a:bodyPr>
          <a:lstStyle/>
          <a:p>
            <a:r>
              <a:rPr lang="lt-LT" altLang="en-US" b="1" dirty="0">
                <a:sym typeface="+mn-ea"/>
              </a:rPr>
              <a:t>Patarimai geografinės sąvokos vaizdavimui</a:t>
            </a:r>
            <a:endParaRPr lang="lt-LT" altLang="en-US" dirty="0"/>
          </a:p>
        </p:txBody>
      </p:sp>
      <p:sp>
        <p:nvSpPr>
          <p:cNvPr id="3" name="Content Placeholder 2"/>
          <p:cNvSpPr>
            <a:spLocks noGrp="1"/>
          </p:cNvSpPr>
          <p:nvPr>
            <p:ph sz="half" idx="1"/>
          </p:nvPr>
        </p:nvSpPr>
        <p:spPr>
          <a:xfrm>
            <a:off x="780176" y="1635760"/>
            <a:ext cx="5620624" cy="4351655"/>
          </a:xfrm>
        </p:spPr>
        <p:txBody>
          <a:bodyPr>
            <a:normAutofit/>
          </a:bodyPr>
          <a:lstStyle/>
          <a:p>
            <a:pPr marL="0" indent="0">
              <a:buNone/>
            </a:pPr>
            <a:r>
              <a:rPr lang="lt-LT" altLang="en-US" sz="2400" dirty="0"/>
              <a:t>- mokiniai sąvokos paaiškinimą gali vaizduoti ir spalvotai, ir nespalvotai;</a:t>
            </a:r>
          </a:p>
          <a:p>
            <a:pPr marL="0" indent="0">
              <a:buNone/>
            </a:pPr>
            <a:r>
              <a:rPr lang="lt-LT" altLang="en-US" sz="2400" dirty="0"/>
              <a:t>- pirmą kartą atliekant tokį darbą mokiniams galima patarti, kas turi būti pavaizduota jų piešinyje;</a:t>
            </a:r>
          </a:p>
          <a:p>
            <a:pPr marL="0" indent="0">
              <a:buNone/>
            </a:pPr>
            <a:r>
              <a:rPr lang="lt-LT" altLang="en-US" sz="2400" dirty="0"/>
              <a:t>- mokiniai išnašose gali rašyti sąvokos vaizdo sudedamąsias dalis;</a:t>
            </a:r>
          </a:p>
          <a:p>
            <a:pPr marL="0" indent="0">
              <a:buNone/>
            </a:pPr>
            <a:r>
              <a:rPr lang="lt-LT" altLang="en-US" sz="2400" dirty="0"/>
              <a:t>- vaizdo sudedamąsias dalis mokiniai gali paaiškinti sutartiniuose ženkluose arba išnašose.   </a:t>
            </a:r>
          </a:p>
        </p:txBody>
      </p:sp>
      <p:graphicFrame>
        <p:nvGraphicFramePr>
          <p:cNvPr id="13" name="Content Placeholder 12"/>
          <p:cNvGraphicFramePr>
            <a:graphicFrameLocks noGrp="1" noChangeAspect="1"/>
          </p:cNvGraphicFramePr>
          <p:nvPr>
            <p:ph sz="half" idx="2"/>
          </p:nvPr>
        </p:nvGraphicFramePr>
        <p:xfrm>
          <a:off x="7439660" y="1635760"/>
          <a:ext cx="4232275" cy="5016500"/>
        </p:xfrm>
        <a:graphic>
          <a:graphicData uri="http://schemas.openxmlformats.org/presentationml/2006/ole">
            <mc:AlternateContent xmlns:mc="http://schemas.openxmlformats.org/markup-compatibility/2006">
              <mc:Choice xmlns:v="urn:schemas-microsoft-com:vml" Requires="v">
                <p:oleObj r:id="rId3" imgW="3371850" imgH="3996690" progId="Paint.Picture">
                  <p:embed/>
                </p:oleObj>
              </mc:Choice>
              <mc:Fallback>
                <p:oleObj r:id="rId3" imgW="3371850" imgH="3996690" progId="Paint.Picture">
                  <p:embed/>
                  <p:pic>
                    <p:nvPicPr>
                      <p:cNvPr id="0" name="Picture 13"/>
                      <p:cNvPicPr/>
                      <p:nvPr/>
                    </p:nvPicPr>
                    <p:blipFill>
                      <a:blip r:embed="rId4"/>
                      <a:stretch>
                        <a:fillRect/>
                      </a:stretch>
                    </p:blipFill>
                    <p:spPr>
                      <a:xfrm>
                        <a:off x="7439660" y="1635760"/>
                        <a:ext cx="4232275" cy="5016500"/>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 y="5308600"/>
            <a:ext cx="5181600" cy="1238250"/>
          </a:xfrm>
        </p:spPr>
        <p:txBody>
          <a:bodyPr>
            <a:normAutofit fontScale="90000"/>
          </a:bodyPr>
          <a:lstStyle/>
          <a:p>
            <a:r>
              <a:rPr lang="lt-LT" altLang="en-US" sz="2700" b="1" dirty="0">
                <a:latin typeface="+mn-lt"/>
              </a:rPr>
              <a:t>Prastas darbas</a:t>
            </a:r>
            <a:br>
              <a:rPr lang="lt-LT" altLang="en-US" sz="3200" dirty="0"/>
            </a:br>
            <a:r>
              <a:rPr lang="lt-LT" altLang="en-US" sz="2700" i="1" dirty="0">
                <a:latin typeface="+mn-lt"/>
              </a:rPr>
              <a:t>neparodytas šiltnamio reiškinys       </a:t>
            </a:r>
            <a:r>
              <a:rPr lang="lt-LT" altLang="en-US" sz="3100" i="1" dirty="0">
                <a:latin typeface="+mn-lt"/>
              </a:rPr>
              <a:t>     </a:t>
            </a:r>
            <a:br>
              <a:rPr lang="lt-LT" altLang="en-US" b="1" dirty="0"/>
            </a:br>
            <a:endParaRPr lang="lt-LT" altLang="en-US" b="1" dirty="0"/>
          </a:p>
        </p:txBody>
      </p:sp>
      <p:pic>
        <p:nvPicPr>
          <p:cNvPr id="5" name="Content Placeholder 4"/>
          <p:cNvPicPr>
            <a:picLocks noGrp="1" noChangeAspect="1"/>
          </p:cNvPicPr>
          <p:nvPr>
            <p:ph sz="half" idx="1"/>
          </p:nvPr>
        </p:nvPicPr>
        <p:blipFill>
          <a:blip r:embed="rId3"/>
          <a:stretch>
            <a:fillRect/>
          </a:stretch>
        </p:blipFill>
        <p:spPr>
          <a:xfrm>
            <a:off x="370840" y="1998980"/>
            <a:ext cx="5181600" cy="2756535"/>
          </a:xfrm>
          <a:prstGeom prst="rect">
            <a:avLst/>
          </a:prstGeom>
        </p:spPr>
      </p:pic>
      <p:pic>
        <p:nvPicPr>
          <p:cNvPr id="6" name="Content Placeholder 5"/>
          <p:cNvPicPr>
            <a:picLocks noGrp="1" noChangeAspect="1"/>
          </p:cNvPicPr>
          <p:nvPr>
            <p:ph sz="half" idx="2"/>
          </p:nvPr>
        </p:nvPicPr>
        <p:blipFill>
          <a:blip r:embed="rId4"/>
          <a:stretch>
            <a:fillRect/>
          </a:stretch>
        </p:blipFill>
        <p:spPr>
          <a:xfrm>
            <a:off x="6077585" y="1445895"/>
            <a:ext cx="5181600" cy="3309620"/>
          </a:xfrm>
          <a:prstGeom prst="rect">
            <a:avLst/>
          </a:prstGeom>
        </p:spPr>
      </p:pic>
      <p:sp>
        <p:nvSpPr>
          <p:cNvPr id="8" name="Title 1"/>
          <p:cNvSpPr>
            <a:spLocks noGrp="1"/>
          </p:cNvSpPr>
          <p:nvPr/>
        </p:nvSpPr>
        <p:spPr>
          <a:xfrm>
            <a:off x="537210" y="382905"/>
            <a:ext cx="10515600" cy="1062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altLang="en-US" b="1" dirty="0"/>
              <a:t>Mokinių darbų pavyzdžiai</a:t>
            </a:r>
          </a:p>
        </p:txBody>
      </p:sp>
      <p:sp>
        <p:nvSpPr>
          <p:cNvPr id="4" name="TextBox 3">
            <a:extLst>
              <a:ext uri="{FF2B5EF4-FFF2-40B4-BE49-F238E27FC236}">
                <a16:creationId xmlns:a16="http://schemas.microsoft.com/office/drawing/2014/main" id="{9D92D939-CD7E-5770-E3FD-2DD455CC91B3}"/>
              </a:ext>
            </a:extLst>
          </p:cNvPr>
          <p:cNvSpPr txBox="1"/>
          <p:nvPr/>
        </p:nvSpPr>
        <p:spPr>
          <a:xfrm>
            <a:off x="6097398" y="5227439"/>
            <a:ext cx="5420686" cy="830997"/>
          </a:xfrm>
          <a:prstGeom prst="rect">
            <a:avLst/>
          </a:prstGeom>
          <a:noFill/>
        </p:spPr>
        <p:txBody>
          <a:bodyPr wrap="square">
            <a:spAutoFit/>
          </a:bodyPr>
          <a:lstStyle/>
          <a:p>
            <a:r>
              <a:rPr lang="lt-LT" altLang="en-US" sz="2400" b="1" dirty="0"/>
              <a:t>Geras darbas</a:t>
            </a:r>
          </a:p>
          <a:p>
            <a:r>
              <a:rPr lang="lt-LT" sz="2400" i="1" dirty="0"/>
              <a:t>jūrinio ir žemyninio klimato ypatumai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92" y="467166"/>
            <a:ext cx="11550015" cy="1411605"/>
          </a:xfrm>
        </p:spPr>
        <p:txBody>
          <a:bodyPr>
            <a:normAutofit fontScale="90000"/>
          </a:bodyPr>
          <a:lstStyle/>
          <a:p>
            <a:r>
              <a:rPr lang="lt-LT" altLang="en-US" sz="4000" b="1" dirty="0">
                <a:sym typeface="+mn-ea"/>
              </a:rPr>
              <a:t>Mokinių darbų pavyzdžiai</a:t>
            </a:r>
            <a:br>
              <a:rPr lang="lt-LT" altLang="en-US" b="1" dirty="0">
                <a:sym typeface="+mn-ea"/>
              </a:rPr>
            </a:br>
            <a:r>
              <a:rPr lang="lt-LT" altLang="en-US" sz="2000" b="1" dirty="0">
                <a:solidFill>
                  <a:schemeClr val="bg1"/>
                </a:solidFill>
                <a:sym typeface="+mn-ea"/>
              </a:rPr>
              <a:t>//</a:t>
            </a:r>
            <a:br>
              <a:rPr lang="lt-LT" altLang="en-US" b="1" dirty="0">
                <a:sym typeface="+mn-ea"/>
              </a:rPr>
            </a:br>
            <a:r>
              <a:rPr lang="lt-LT" altLang="en-US" b="1" dirty="0">
                <a:sym typeface="+mn-ea"/>
              </a:rPr>
              <a:t>          </a:t>
            </a:r>
            <a:r>
              <a:rPr lang="lt-LT" altLang="en-US" dirty="0">
                <a:sym typeface="+mn-ea"/>
              </a:rPr>
              <a:t>Cunamis                                    </a:t>
            </a:r>
            <a:r>
              <a:rPr lang="lt-LT" altLang="en-US" dirty="0" err="1">
                <a:sym typeface="+mn-ea"/>
              </a:rPr>
              <a:t>Apvelingas</a:t>
            </a:r>
            <a:endParaRPr lang="lt-LT" altLang="en-US" dirty="0">
              <a:sym typeface="+mn-ea"/>
            </a:endParaRPr>
          </a:p>
        </p:txBody>
      </p:sp>
      <p:graphicFrame>
        <p:nvGraphicFramePr>
          <p:cNvPr id="5" name="Content Placeholder 4"/>
          <p:cNvGraphicFramePr>
            <a:graphicFrameLocks noGrp="1" noChangeAspect="1"/>
          </p:cNvGraphicFramePr>
          <p:nvPr>
            <p:ph sz="half" idx="1"/>
            <p:extLst>
              <p:ext uri="{D42A27DB-BD31-4B8C-83A1-F6EECF244321}">
                <p14:modId xmlns:p14="http://schemas.microsoft.com/office/powerpoint/2010/main" val="3274481543"/>
              </p:ext>
            </p:extLst>
          </p:nvPr>
        </p:nvGraphicFramePr>
        <p:xfrm>
          <a:off x="391702" y="2185258"/>
          <a:ext cx="5240020" cy="4432078"/>
        </p:xfrm>
        <a:graphic>
          <a:graphicData uri="http://schemas.openxmlformats.org/presentationml/2006/ole">
            <mc:AlternateContent xmlns:mc="http://schemas.openxmlformats.org/markup-compatibility/2006">
              <mc:Choice xmlns:v="urn:schemas-microsoft-com:vml" Requires="v">
                <p:oleObj r:id="rId3" imgW="9842500" imgH="10001250" progId="Paint.Picture">
                  <p:embed/>
                </p:oleObj>
              </mc:Choice>
              <mc:Fallback>
                <p:oleObj r:id="rId3" imgW="9842500" imgH="10001250" progId="Paint.Picture">
                  <p:embed/>
                  <p:pic>
                    <p:nvPicPr>
                      <p:cNvPr id="0" name="Picture 5"/>
                      <p:cNvPicPr/>
                      <p:nvPr/>
                    </p:nvPicPr>
                    <p:blipFill>
                      <a:blip r:embed="rId4"/>
                      <a:stretch>
                        <a:fillRect/>
                      </a:stretch>
                    </p:blipFill>
                    <p:spPr>
                      <a:xfrm>
                        <a:off x="391702" y="2185258"/>
                        <a:ext cx="5240020" cy="4432078"/>
                      </a:xfrm>
                      <a:prstGeom prst="rect">
                        <a:avLst/>
                      </a:prstGeom>
                    </p:spPr>
                  </p:pic>
                </p:oleObj>
              </mc:Fallback>
            </mc:AlternateContent>
          </a:graphicData>
        </a:graphic>
      </p:graphicFrame>
      <p:pic>
        <p:nvPicPr>
          <p:cNvPr id="9" name="Content Placeholder 8"/>
          <p:cNvPicPr>
            <a:picLocks noGrp="1" noChangeAspect="1"/>
          </p:cNvPicPr>
          <p:nvPr>
            <p:ph sz="half" idx="2"/>
          </p:nvPr>
        </p:nvPicPr>
        <p:blipFill>
          <a:blip r:embed="rId5"/>
          <a:stretch>
            <a:fillRect/>
          </a:stretch>
        </p:blipFill>
        <p:spPr>
          <a:xfrm>
            <a:off x="7029821" y="1954634"/>
            <a:ext cx="3299089" cy="4681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15" y="265430"/>
            <a:ext cx="10515600" cy="918210"/>
          </a:xfrm>
        </p:spPr>
        <p:txBody>
          <a:bodyPr>
            <a:normAutofit/>
          </a:bodyPr>
          <a:lstStyle/>
          <a:p>
            <a:r>
              <a:rPr lang="lt-LT" altLang="en-US" b="1" dirty="0">
                <a:sym typeface="+mn-ea"/>
              </a:rPr>
              <a:t>Patarimai geografinio proceso vaizdavimui</a:t>
            </a:r>
            <a:endParaRPr lang="lt-LT" altLang="en-US" dirty="0"/>
          </a:p>
        </p:txBody>
      </p:sp>
      <p:sp>
        <p:nvSpPr>
          <p:cNvPr id="3" name="Content Placeholder 2"/>
          <p:cNvSpPr>
            <a:spLocks noGrp="1"/>
          </p:cNvSpPr>
          <p:nvPr>
            <p:ph sz="half" idx="1"/>
          </p:nvPr>
        </p:nvSpPr>
        <p:spPr>
          <a:xfrm>
            <a:off x="664210" y="1253490"/>
            <a:ext cx="10946130" cy="4351655"/>
          </a:xfrm>
        </p:spPr>
        <p:txBody>
          <a:bodyPr/>
          <a:lstStyle/>
          <a:p>
            <a:r>
              <a:rPr lang="lt-LT" altLang="en-US" dirty="0"/>
              <a:t>rekomenduojama geografinio proceso paaiškinimą atlikti spalvotai;</a:t>
            </a:r>
          </a:p>
          <a:p>
            <a:r>
              <a:rPr lang="lt-LT" altLang="en-US" dirty="0"/>
              <a:t>paveikslėlių apačioje ar išnašose reikėtų patekti geografinio proceso eigos paaiškinimus;</a:t>
            </a:r>
          </a:p>
          <a:p>
            <a:r>
              <a:rPr lang="lt-LT" altLang="en-US" dirty="0"/>
              <a:t>vaizduojamo proceso sudedamąsias dalis galima paaiškinti sutartiniuose ženkluose.   </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287580465"/>
              </p:ext>
            </p:extLst>
          </p:nvPr>
        </p:nvGraphicFramePr>
        <p:xfrm>
          <a:off x="2924420" y="3693160"/>
          <a:ext cx="7355205" cy="3164840"/>
        </p:xfrm>
        <a:graphic>
          <a:graphicData uri="http://schemas.openxmlformats.org/presentationml/2006/ole">
            <mc:AlternateContent xmlns:mc="http://schemas.openxmlformats.org/markup-compatibility/2006">
              <mc:Choice xmlns:v="urn:schemas-microsoft-com:vml" Requires="v">
                <p:oleObj r:id="rId3" imgW="6960870" imgH="2373630" progId="Paint.Picture">
                  <p:embed/>
                </p:oleObj>
              </mc:Choice>
              <mc:Fallback>
                <p:oleObj r:id="rId3" imgW="6960870" imgH="2373630" progId="Paint.Picture">
                  <p:embed/>
                  <p:pic>
                    <p:nvPicPr>
                      <p:cNvPr id="0" name="Picture 5"/>
                      <p:cNvPicPr/>
                      <p:nvPr/>
                    </p:nvPicPr>
                    <p:blipFill>
                      <a:blip r:embed="rId4"/>
                      <a:stretch>
                        <a:fillRect/>
                      </a:stretch>
                    </p:blipFill>
                    <p:spPr>
                      <a:xfrm>
                        <a:off x="2924420" y="3693160"/>
                        <a:ext cx="7355205" cy="3164840"/>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2C011-124C-456A-87AC-963CEC4E82D5}"/>
</file>

<file path=customXml/itemProps2.xml><?xml version="1.0" encoding="utf-8"?>
<ds:datastoreItem xmlns:ds="http://schemas.openxmlformats.org/officeDocument/2006/customXml" ds:itemID="{FCCAB08D-7732-4AF4-9B87-28CD2B7FD355}"/>
</file>

<file path=docProps/app.xml><?xml version="1.0" encoding="utf-8"?>
<Properties xmlns="http://schemas.openxmlformats.org/officeDocument/2006/extended-properties" xmlns:vt="http://schemas.openxmlformats.org/officeDocument/2006/docPropsVTypes">
  <TotalTime>32</TotalTime>
  <Words>1833</Words>
  <Application>Microsoft Office PowerPoint</Application>
  <PresentationFormat>Widescreen</PresentationFormat>
  <Paragraphs>189</Paragraphs>
  <Slides>14</Slides>
  <Notes>14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Calibri Light</vt:lpstr>
      <vt:lpstr>Office Theme</vt:lpstr>
      <vt:lpstr>Bitmap Image</vt:lpstr>
      <vt:lpstr>2 praktinės veiklos pavyzdžiai  Į pagalbą geografijos mokytojui  7 klasė</vt:lpstr>
      <vt:lpstr>Atnaujintose geografijos bendrosiose programose įtraukti praktikos ir tiriamieji darbai</vt:lpstr>
      <vt:lpstr>1 praktinės veiklos pavyzdys – geografinio proceso ar sąvokos vaizdavimas  2 praktinės veiklos pavyzdys - palydovinių nuotraukų nagrinėjimas </vt:lpstr>
      <vt:lpstr>Geografinio proceso ar sąvokos vaizdavimas</vt:lpstr>
      <vt:lpstr>Geografinio proceso ar sąvokos vaizdavimas,  7 klasė</vt:lpstr>
      <vt:lpstr>Patarimai geografinės sąvokos vaizdavimui</vt:lpstr>
      <vt:lpstr>Prastas darbas neparodytas šiltnamio reiškinys             </vt:lpstr>
      <vt:lpstr>Mokinių darbų pavyzdžiai //           Cunamis                                    Apvelingas</vt:lpstr>
      <vt:lpstr>Patarimai geografinio proceso vaizdavimui</vt:lpstr>
      <vt:lpstr>Mokinių darbų pavyzdžiai: fjordo susidarymas</vt:lpstr>
      <vt:lpstr>Geri mokinių pavyzdžiai: koralinio atolo susidarymas</vt:lpstr>
      <vt:lpstr>Palydovinių nuotraukos nagrinėjimas mokykloje</vt:lpstr>
      <vt:lpstr>Palydovinių vaizdų nagrinėjimo metodika</vt:lpstr>
      <vt:lpstr>Palydovinės nuotraukos analizės pavyzdys:  Vezuvijus ir Neapolio metropolis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Kontūro ir kartoschemos sudarymas Kaunas, 2022-11-03/04</dc:title>
  <dc:creator>User</dc:creator>
  <cp:lastModifiedBy>Inga</cp:lastModifiedBy>
  <cp:revision>23</cp:revision>
  <dcterms:created xsi:type="dcterms:W3CDTF">2022-10-31T16:20:00Z</dcterms:created>
  <dcterms:modified xsi:type="dcterms:W3CDTF">2023-09-01T09:50:48Z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1033-10.2.0.6051</vt:lpwstr>
  </property>
</Properties>
</file>