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2.xml" ContentType="application/vnd.openxmlformats-officedocument.presentationml.comments+xml"/>
  <Override PartName="/ppt/comments/comment11.xml" ContentType="application/vnd.openxmlformats-officedocument.presentationml.comment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266" r:id="rId3"/>
    <p:sldId id="267" r:id="rId4"/>
    <p:sldId id="260" r:id="rId5"/>
    <p:sldId id="261" r:id="rId6"/>
    <p:sldId id="262" r:id="rId7"/>
    <p:sldId id="263" r:id="rId8"/>
    <p:sldId id="265" r:id="rId9"/>
    <p:sldId id="295" r:id="rId10"/>
    <p:sldId id="258" r:id="rId11"/>
    <p:sldId id="268" r:id="rId12"/>
    <p:sldId id="259" r:id="rId13"/>
    <p:sldId id="269" r:id="rId14"/>
    <p:sldId id="294"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93" r:id="rId31"/>
    <p:sldId id="285" r:id="rId32"/>
    <p:sldId id="286" r:id="rId33"/>
    <p:sldId id="287" r:id="rId34"/>
    <p:sldId id="288" r:id="rId35"/>
    <p:sldId id="289" r:id="rId36"/>
    <p:sldId id="290" r:id="rId37"/>
    <p:sldId id="291" r:id="rId38"/>
    <p:sldId id="292" r:id="rId39"/>
    <p:sldId id="296" r:id="rId4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as" initials="R" lastIdx="17" clrIdx="0">
    <p:extLst>
      <p:ext uri="{19B8F6BF-5375-455C-9EA6-DF929625EA0E}">
        <p15:presenceInfo xmlns:p15="http://schemas.microsoft.com/office/powerpoint/2012/main" userId="21cc3ae8d895bfb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B3A"/>
    <a:srgbClr val="6B5E62"/>
    <a:srgbClr val="FFF9EA"/>
    <a:srgbClr val="FFF3D4"/>
    <a:srgbClr val="FFDED0"/>
    <a:srgbClr val="D7F8E7"/>
    <a:srgbClr val="F4C5B1"/>
    <a:srgbClr val="B8E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5" autoAdjust="0"/>
    <p:restoredTop sz="94660" autoAdjust="0"/>
  </p:normalViewPr>
  <p:slideViewPr>
    <p:cSldViewPr snapToGrid="0">
      <p:cViewPr varScale="1">
        <p:scale>
          <a:sx n="114" d="100"/>
          <a:sy n="114" d="100"/>
        </p:scale>
        <p:origin x="540" y="102"/>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8-28T07:13:30.754" idx="1">
    <p:pos x="10" y="10"/>
    <p:text>Šiai temai skiriama 3 pamokos.
1. Raktiniai žodžiai: absoliutizmas, aristokratija, dinastija, domenas, Generaliniai luomai, imperija, konstitucinė monarchija, luominė monarchija, Parlamentas, primogenitūra, vasalitetas, sąvokų reikšmė, siekiant suprasti ikimoderniųjų laikų valstybę. Analizuojami reikšmingi įvykiai ikimoderniųjų laikų valstybingumo raidoje: Karolio Didžiojo karūnavimas imperatoriumi (800 m.), Didžioji laisvių chartija (1215 m.), Anglijos Teisių bilio priėmimas.
2. Temos aktualumas: Istorijos mokomasis dalykas turi ugdyti mokinių kritinį mąstymą, nuosekliai ir kontekstualiai suvokiant ir vertinant praeities ir dabarties sąsajas per politinius institutus, jų transformaciją, taip formuojant istorinę sąmonę, kad dabarties valstybės sąrangos, jos veikimo principai ir formos susikūrė istorinėje praeityje išlaikydamos savo gyvybiškumą per politinę, istorinę ir kultūrinę tradiciją.
3. Temos tikslas: per trijų pamokų ciklą išskirti ikimoderniųjų laikų valstybingumo raidos etapus, išsiaiškinti istorines aplinkybes ir priežastis, lėmusias valstybės formų (monarchijų) kaitą, sieti tų formų politinį paveldą su šių laikų politinėmis aktualijomis ir ugdyti mokinių komunikavimo, pažinimo, pilietiškumo ir kūrybiškumo kompetencijas.
4. Temos uždaviniai: 
Veiklos pobūdis: mokytojo veikla padedanti mokiniui ugdytis, mokinio praktinė veikla atliekant mokytojo pateiktas užduotis (teorinių žinių gilinimas, užduočių lapų pildymas įsivertinant savo žinias ir gebėjimus, pokalbis, galima diskusija ir kt.)</p:text>
    <p:extLst>
      <p:ext uri="{C676402C-5697-4E1C-873F-D02D1690AC5C}">
        <p15:threadingInfo xmlns:p15="http://schemas.microsoft.com/office/powerpoint/2012/main" timeZoneBias="-1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3-08-28T07:31:58.310" idx="11">
    <p:pos x="10" y="10"/>
    <p:text>Feodalinis susiskaldymas
Nuo XI a. Europoje prasidėjo skaldymosi laikotarpis. Pradžią tam davė Frankų Imperijos suirimas. Kol Karolis Didysis buvo gyvas, jam pavyko išlaikyti Imperiją, o po jo mirties kilo kovos dėl valdžios ir, negalėdami vienas kito įveikti, trys jo anūkai 843 m. pasidalijo valstybę į tris dalis: Italiją, Vokietiją ir Prancūziją. Kiekviena iš šių valstybių dar suskilo į daug dalių, tačiau Karolio Didžiojo mirties nereikia laikyti susiskaldymo priežastimi. Priežasčių reikia ieškoti feodalinės valstybės ir ūkio struktūroje.
Svarbiausia susiskaldymo priežastis buvo ta, kad feodalinės valstybės būdavo „klijuojamos” ginklu. Todėl daugelio tautų, kurių nesiejo nei kalba, nei tradicijos, santykiai nebuvo geri. Jei karalius buvo stipri asmenybė, valstybę jis išlaikydavo.
Kita priežastis – feodalų savarankiškumas (feodalinis imunitetas). Kiekvienas feodalas turėjo savo kariauną, įstatymus, todėl stipri centrinė valdžia jam nebuvo reikalinga. Kol valdovas vesdavo feodalus užkariauti naujų žemių, feodalai jį remdavo ir vienydavosi, nes tai jiems būdavo naudinga. O kai nebūdavo kariaujama, feodalai tvarkėsi savarankiškai.
Trečia priežastis–natūrinis ūkis, kuris jokiais ekonominiais ryšiais nesiejo feodalo su kitomis vastybės sritimis.
Tačiau ir susiskaldžiusioje valstybėje karalius išlikdavo kaip asmuo, organizuojantis šalies gynybą užpuolimo atveju.</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3-08-28T07:33:11.359" idx="13">
    <p:pos x="10" y="10"/>
    <p:text>Centralizuota monarchija
Anglijos ir Prancūzijos valstybės susikūrė IX a. (Anglija – 829 m. susijungus anglosaksų karalystėms, o Prancūzija – 843 m. suskilus Frankų valstybei, iš vakarinės jos dalies). Abi jos buvo susiskaldžiusios, nevieningos (ypač susiskaldžiusi Prancūzija), nebuvo vieno valdžios centro. Karalių valdžia silpna. Prancūzijos karaliaus valdos buvo keliskart mažesnės už kai kurių stambių feodalų žemes. Prancūzijos karalius valdė tik nedidelę teritoriją prie Paryžiaus ir Orleano. Tai buvo asmeninė karaliaus valda – domenas.Karalius naudojosi tik tomis pajamomis, kurias teikė jo domenas. Kitur mokesčių rinkti negalėjo. Kitur – feodalų valdos. Feodalai –hercogai, grafai – savo valdose buvo savarankiški, rinko mokesčius, muitus, kaldino monetas, turėjo kariauną, įtvirtintas pilis. Formaliai stambieji feodalai buvo karaliaus vasalai, o tikrovėje galėjo karaliaus neklausyti. Anglija ir Prancūzija išgyveno ilgą feodalinio susiskaldymo laikotarpį, kol tapo centralizuotomis.Feodalinis susiskaldymas – centrinės valdžios nusilpimas ir feodalų politinis savarankiškumas, pasireiškiantis tarpusavio karais. Centralizacijos procesai  prasidėjo XII a. To laiko Europoje pastebimi ryškūs pasikeitimai ūkio srityje: amatai atsisikyrė nuo žemės ūkio, prekyba tapo savarankiška ūkio šaka, tarp atskirų gamybos šakų atsirado darbo pasidalijimas. Tai vertė kurti bendrus ekonominius ryšius. Susiformavo bendra vidaus rinka. Tačiau ekonomikos vystymuisi labai trukdė feodalinis susiskaldymas: sudėtinga muitų sistema, skirtingi pinigai, feodalų savivaliavimas.
Tuo laiku atsirado stambūs miestai, kurie buvo suinteresuoti stipria karaliaus valdžia, nes miestai labiausiai kentėdavo nuo feodalų siautėjimų ir jų tarpusavio karų. Vienijant šalį, karalių remdavo pirkliai, miestai, smulkūs ir vidutiniai feodalai, kentėję nuo galingų kunigaikščių. Riteriai noriai eidavo tarnauti karaliui, nes jis mokėjo didesnius atlyginimus, be to, tai buvo garbingiau.
Lėšų karalius gaudavo iš turtėjančių miestų. Centralizacija vyko iš viršaus, dažnai ginklo pagalba. Prancūzijoje ir Anglijoje centralizacijos procesai vyko skirtingai.
Centralizuotų valstybių požymiai
1. Karalius leidžia bendrus visai šaliai įstatymus.
2. Karalius renka mokesčius iš visų šalies gyventojų.
3. Karalius turi reguliarią samdomą kariuomenę.
4. Šalyje cirkuliuoja bendri pinigai ir veikia bendra muitų sistema.
5. Formuojasi bendra kalba, bendra kultūra.</p:text>
    <p:extLst>
      <p:ext uri="{C676402C-5697-4E1C-873F-D02D1690AC5C}">
        <p15:threadingInfo xmlns:p15="http://schemas.microsoft.com/office/powerpoint/2012/main" timeZoneBias="-180"/>
      </p:ext>
    </p:extLst>
  </p:cm>
  <p:cm authorId="1" dt="2023-08-28T07:33:44.075" idx="14">
    <p:pos x="146" y="146"/>
    <p:text>7.  Prancūzijos suvienijimas
Norint suvienyti Prancūziją, karaliui teko kovoti ne tik su vidaus, bet ir su išorės priešais, nes tuo metu didelę Prancūzijos dalį valdė Anglija. Šios šalys kovojo kelis šimtus metų. Reikšmingiausias buvo Šimtametis Karas (1338–1453). Kadangi šį karą Prancūzija laimėjo, tai jos žemės grįžo karaliui.
Vidaus priešai buvo stambūs feodalai, sutriuškinti kariuomenės pagalba. Dalis feodalų nesipriešino. Kad būtų galima sėkmingai baigti Prancūzijos vienijimą, Karalius Pilypas IV Gražusis 1302 m. pirmą kartą sušaukė Generalinius Luomus, siekdamas gauti jų pritarimą dėl naujų mokesčių. Juose dalyvaudavo trijų luomų atstovai: dvasininkija, bajorija ir miestiečiai kartu su laisvaisiais valstiečiais. Generaliniai Luomai turėjo tik patariamąją teisę, juo pradžioje surinkdavo karalius, o XIV a. pab. Generalinių luomų deputatai buvo jau renkami.. Daugiausia jie spręsdavo mokesčių klausimus. Tai ir sudarė luominės monarchijos esmę, kad karalius valdo su luomų pritarimu.
XV a. Liudvikas XI baigė vienyti Prancūziją.
8.  Anglijos suvienijimas
Anglijos centralizacijos priežastys skyrėsi nuo Prancūzijos. Jos susivienijimą lėmė tai, kad XI a. ji buvo užkariauta normandų. Užkariautojams svetimoje šalyje, kurioje laisvi valstiečiai labai priešinosi, reikėjo stiprios karaliaus valdžios.
XII ir XIII a. Anglijos gyventojų pasipriešinimui aprimus, feodalai bandė skaldyti šalį, kad įgytų tokį pat savarankiškumą, kokį turėjo prancūzai. Tačiau Anglijoje buvo daug miestų, kurie susivienijo apie karalių, ir neleido suskaldyti šalies.Svarbus žingsnis į valstybės centralizaciją buvo karaliaus Jono Bežemio 1215 m. pasirašyta Didžioji laisvių chartija. Karalius buvo priverstas padaryti nuolaidas prieš jį sukilusiems bajorams. Karalius įsipareigojo nesikišti į bažnyčios gyvenimą, nereikalauti naujų mokesčių iš bajorų, patvirtino miestų privilegijas, laisvą uždienio prekybą. Svarbiausius klausimus karalius privalėjo aptarti su Didžiąja taryba, kuri tapo Parlamento prototipu. Didžioji Laisvių chartija tapo ne tik Anglijos, bet ir pasaulio konstitucinės teisės šaltiniu.
1264 m. Anglijoje buvo sušauktas luominis susirinkimas, vadinamas Parlamentu. XV a. Parlamentas buvo suskirstytas į Aukštuosius arba Lordų rūmus, kuriuose posėdžiavo Anglijos perai – stambūs žemvaldžiai, kurie šią teisę paveldėdavo. Į Lordų rūmus įėjo ir arkivyskupai bei vyskupai. Į Žemesniuosius rūmus arba Bendruomenių rūmus buvo renkama po du bajorus iš grafystės ir du miestiečius iš kiekvieno laisvojo miesto. Anglijos Parlamentas turėjo daug daugiau teisių, nei Prancūzijos Generaliniai luomai, jis turėjo įstatymų leidimo teisę.
Luominių monarchijų esmę ir sudarė karaliaus valdžios atrama luominėse institucijose – Generaliniai Luomai Prancūzijoje ir Parlamentas Anglijoje.
Centralizacijos procesai ne tik stiprino karaliaus valdžią ir autoritetą, sudarė palankias sąlygas ūkiui vystytis dėl besiplečiančios vieningos vidaus rinkos, bet ir lėmė bendrinės kalbos formavimąsi, kas lėlė anglų ir prancūzų tautų galutinį susidarymą.</p:text>
    <p:extLst>
      <p:ext uri="{C676402C-5697-4E1C-873F-D02D1690AC5C}">
        <p15:threadingInfo xmlns:p15="http://schemas.microsoft.com/office/powerpoint/2012/main" timeZoneBias="-1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3-08-28T07:36:08.870" idx="16">
    <p:pos x="10" y="10"/>
    <p:text>Absoliutinė monarchija
XVI a. Vakarų Europoje ėmė nykti luominės monarchijos. Monarchų valdžios stiprėjimą nulėmė:
•	stipri centralizuota valdžia – valdovai nustojo šaukti luomų atstovų susirinkimus;
•	bajorai virto tiesioginiais karaliaus pavaldiniais, jų padėtis priklausė nuo valdovo malonės;
•	nuolatiniai karai ir įtempta tarptautinė padėtis;
•	nesutarimai tarp katalikų ir protestantų;
•	prieštaravimai tarp buržua ir privilegijuotųjų luomų.
Absoliutinės monarchijos susidarė XVI – XVII a. Prancūzijoje ir Ispanijoje, o XVIII a. jos įsivyravo daugelyje Europos šalių. Absoliutizmas buvo pažangi Naujųjų laikų pradžios valdymo forma:
•	ėmė formuotis tautinės valstybės;
•	susidarė palankesnės sąlygos kapitalizmui vystytis
Absoliutizmas Prancūzijoje ėmė formuotis po XVI a. religinių karų. Jis siejamas su Burbonų dinastijos pradininko Henriko IV valdymu:
•	sugrąžino pasitikėjimą karaliaus valdžia, 
•	mažino valstybės išlaidas;
•	rėmė manufaktūras;
•	suteikė gyventojams tikėjimo laisvę.
•	Henrikas IV stiprino ir karaliaus galias. Valstybės reikalus tvarkė karaliaus valdininkais skiriami bajorai. Jie gaudavo algas iš valstybės iždo.
Henriko IV politiką tęsė jo sūnaus Liudviko XIII  (1610 – 1643 m.) ministras pirmininkas kardinolas Armanas de Rišelje  (1624 – 1642 m.). Jis įvykdė daug valdymo ir ūkio reformų:
nustojo šaukti Generalinius luomus;
•	didelius įgaliojimus suteikė ministrams ir provincijų valdytojams – intendantams;
•	uždraudė bajorų dvikovas;
•	kontroliavo laikraščių turinį;
•	atėmė iš hugenotų politines teises;
•	apribojo didikų ir Katalikų bažnyčios politinę galią, kovojo ir prieš protestantus – atėmė iš hugenotų politines privilegijas;
•	rėmė pramonę ir prekybą.
Kardinolo de Rišelje dėka Prancūzijoje įsitvirtino absoliutinė monarchija.
Absoliutizmas Prancūzijoje suklestėjo valdant Liudvikui XIV  (1643 – 1715 m.):
•	susidarė karaliaus asmens kultas – karalius įkūnija valstybę;
•	aukščiausi valstybės postai buvo skiriami ne tik kilmingiems bajorams, bet ir darbštiems, išsilavinusiems miestiečiams;
•	skatino verslą, steigė manufaktūras, sutvarkė mokesčių sistemą.
•	Liudvikas XIV nevengė piktnaudžiauti valdžia:
•	prievarta hugenotus vertė į katalikybę, o nepaklusnius išvijo iš šalies;
•	valstybės lėšas naudojo pramogoms, įsivėlė į nesėkmingus karus.
Tačiau valdymo pabaigoje jis ėmė nebesidomėti valstybės reikalais, tik nuolat didino mokesčius, o beveik visas biudžetas būdavo išleidžiamas rūmų prabangai. Visi Europos valdovai mėgdžiojo Karalių-Saulę, jo prašmatnių Versalio rūmų pavyzdžiu statėsi prabangias rezidencijas.
XVIII a. Prancūzijos visuomenė vis labiau piktinosi absoliutizmu. Šalyje brendo politinė ir finansinė krizė, kuri sustirėjo valdant Liudvikui XVI ir peraugo į revoliuciją.</p:text>
    <p:extLst>
      <p:ext uri="{C676402C-5697-4E1C-873F-D02D1690AC5C}">
        <p15:threadingInfo xmlns:p15="http://schemas.microsoft.com/office/powerpoint/2012/main" timeZoneBias="-1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3-08-28T07:37:09.392" idx="17">
    <p:pos x="10" y="10"/>
    <p:text/>
    <p:extLst>
      <p:ext uri="{C676402C-5697-4E1C-873F-D02D1690AC5C}">
        <p15:threadingInfo xmlns:p15="http://schemas.microsoft.com/office/powerpoint/2012/main" timeZoneBias="-1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3-08-28T07:29:08.279" idx="9">
    <p:pos x="10" y="10"/>
    <p:text>39 nukreipia mokytoją ir mokinius į įsivertinimą grįžtant prie temos tikslo ir uždavinių. Atsižvelgiant į konkrečių mokinių gebėjimus, motyvaciją, turimus išteklius, laiką bei kitas sąlygas, mokytojas įsivertinimo laiką, trukmę ir turinį nusistato savarankiškai.</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8-28T07:22:02.495" idx="2">
    <p:pos x="10" y="10"/>
    <p:text>Ugdomos kompetencijos: 
Kūrybiškumo kompetencija: skaitydamas ir analizuodamas istorinius šaltinius, mokomąją (vadovėlius, konspektus ir t.t.) medžiagą, populiariąją istorinę literatūrą, medijose pateiktą informaciją, kartografinę ir ikonografinę maedžiagą, skaitmeninius išteklius, mokinys ugdysis gebėjimus teisingai pagal kontekstą naudoti istorijos sąvokas, reikalui esant jas konstruoti, tiksliai išsamiai ir kūrybiškai pateikti struktūrizuotus atsakymus, rašyti trumpesnius ar ilgesnius rišlius tekstus.
Skaitmeninė kompetencija: ieškodami informacijos, mokiniai deramai ir tikslingai pasirenka medijas, geba atrasti ir naudotis skaitmenizuotais ištekliais, kritiškai atrinkti ir panaudoti viešai prieinamą informaciją ir ją pateikti skaitmeniniu formatu.
Pažinimo kompetencija: mokinys gilina turimas ir įgija naujas istorijos žinias, sugeba jas savarankiškai arba pagal mokytojo rekomendacijas jas praplėsti, stiprina savo pažinimo galias ir patiria intelektualinių savo poreikių patenkinimo džiaugsmą.
Socialinė, emocinė ir sveikos gyvensenos kompetencija: mokinys stiprina savarankiško, darbo poroje ar grupėje gebėjimus, kuria savo individualią pasiekimų pažangos strategiją ir bendradarbiaudamas su mokytoju ją įgyvendina. Sugeba išmokti kontroliuoti savo elgseną, emocinę būseną, ugdo valią pasiekti išsikeltų tikslų.
Kultūrinė kompetencija: mokinys pažindamas praeitį ir ją siedamas su dabartimi įgija metodus, kaip suprasti, kad jo Tėvynės, Europos ir pasaulio civilizaciniai reiškiniai yra tam tikrų kultūrinių vertybinių nuostatų išraiškos ir kad skirtingame kultūriniame kontekste turi būti vertinamos atsižvelgiant į konkretaus laikmečio, etnoso, socialinės-ekonominės, politinės ir religinės situacijos apibrėžtyje. Taip mokinys išsiugdo pagarbą praeities ir dabarties kultūrai, ją suvokdamas taip pat kaip ir savo kūrybiškumo raišką ugdymosi procese. Istorijos šaltinio skaitymą ir analizę, jo supratimą suvokia kaip šiuolaikinio žmogaus dialogą su praeityje gyvenusiu asmeniu, turėjusiu savitą vidinę ir raiškos kultūrą.
Pilietiškumo kompetencija: nagrinėdamas ir analizuodamas istorinę medžiagą, šaltinius suvokia praeities iškilių asmenybių, institucijų, organizacijų, bendruomenių tapatumą, jį geba sieti su savo asmeniu ir asmenybe, istoriniuose pavyzdžiuose randa galimybę stiprinti, gilinti savo pilietines patriotines vertybes, taip bręsta ir sąmonėja kaip Lietuvos Respublikos ir Europos Sąjungos pilietis.</p:text>
    <p:extLst>
      <p:ext uri="{C676402C-5697-4E1C-873F-D02D1690AC5C}">
        <p15:threadingInfo xmlns:p15="http://schemas.microsoft.com/office/powerpoint/2012/main" timeZoneBias="-180"/>
      </p:ext>
    </p:extLst>
  </p:cm>
  <p:cm authorId="1" dt="2023-08-28T07:26:34.383" idx="4">
    <p:pos x="146" y="146"/>
    <p:text>Mokytojas su mokiniais aptaria temos tikslus ir užduotis, stiprinti mokymosi motyvaciją bei kiekvienam mokiniui kurti savo asmeninių pasiekimų pažangos strategiją. Užbaigus temą galima grįžti prie temos tikslo ir uždavinių įsivertinimui.</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8-28T07:27:05.943" idx="5">
    <p:pos x="10" y="10"/>
    <p:text>Probleminis klausimas istorinio laiko sąlygotumui suvokti/įvadas į temos nagrinėjimą.</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8-28T07:27:52.727" idx="6">
    <p:pos x="10" y="10"/>
    <p:text>Skaidrėje pateiktos monarchijos formos, būdingos Viduramžiams ir ankstyviesiems Naujiesiems laikams. Leidžia mokiniams suvokti monarchijos kaip valdymo formos transformacijų chronologinę tvarką ir nuoseklumą pereinant į naują raidos etapą.</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3-08-28T07:28:14.775" idx="7">
    <p:pos x="10" y="10"/>
    <p:text>7-12, 14-18, 20-23, 25-27, 29-31, 33-35, 37-38 yra pateikiama struktūrizuota tekstinė, ikonografinė ir kartografinė mokomoji medžiaga temos nagrinėjimui bei kaip atraminė faktologinė medžiaga atliekant užduotis, pasikartojant, pasitikslinant informaciją. Mokytojui rekomenduojama savo nuožiūra keisti nurodytų skaidrių išdėstymo tvarką, atsižvelgiant į mokymo stilių ir mokinių mokymosi ypatumus, nepažeidžiant istorinės logikos. Taip pat ši skaidrėse išdėstyta medžiaga gali būti papildyta, redaguojama, jei mokytojas tai mano esant tikslinga.</p:text>
    <p:extLst>
      <p:ext uri="{C676402C-5697-4E1C-873F-D02D1690AC5C}">
        <p15:threadingInfo xmlns:p15="http://schemas.microsoft.com/office/powerpoint/2012/main" timeZoneBias="-1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3-08-28T07:31:03.521" idx="10">
    <p:pos x="10" y="10"/>
    <p:text>Ankstyvoji/karinė monarchija
Šai monarchijos raidos pakopai būdingas toks valdymo principas – „princeps inter pares“ (lot. „pirmasis tarp lygių“), kai monarchas valdžia dalinosi su aristokratija. Tokį valdžios būvį atspindi angliška legenda apie karalių Arturą ir Apvaliojo stalo riterius.
Valdymo struktūra buvo paremta bajorų-karių sluoksnio hierarchija (feodaliniai laiptai), kai susikuria kelių pakopų bajorijos tarpusavio pavaldumo sistema vasaliteto pagrindu. Visa valstybės teritorija dalinama į feodalines valdas: karaliaus domeną ir karių-žemvaldžių valdas beneficijas (vėliau feodus), kuriuos senjorai vasalams suteikdavo už karo tarnybą. Į vasalo pareigas įėjo dalyvavimas žygiuose su senjoru, patarimai, senjoro išpirkimas, šiam patekus į nelaisvę. Senjoras galėjo įsakinėti tik tiesioginiams savo vasalams, savo vasalo vasalui jis įsakinėti negalėjo.
Valstybės teritorijos administravimas ir karaliaus valdžios įgyvendinimas deleguojamas feodalinės valdos valdytojui, kuris senjoro teikimu ir remdamasis karaliaus įstatymais savo valdos teritorijoje naudojosi feodaliniu imunitetu, t.y. savo valdoje bajoras turėjo aukščiausią administracinę, karinę ir teisminę valdžią ir buvo beveik nepriklausomas. Monarcho (karaliaus) valdžia buvo įtvirtinama valdovui nuolat keliaujant iš vienos valdos į kitą. Atvykęs į pavaldžią provinciją karalius teisdavo, rinkdavo mokesčius, imdavo duokles, bei kviesdavo į savo kariauną naujus karius. Sostinės dar nebuvo. Karalius kaip ir kiti stambūs feodalai turėjo savo valdas – domeną, kuriose stovėjo jo rezidencinės pilys.
Tokia hierarchija tarnavo ir kaip kariuomenės organizavimo mechanizmas: karalius šaukdavo savo vasalus, kad jie atvyktų pas jį su savo kariaunomis, pastarieji kviesdavosi į žygį savo savo vasalus. Pamažu, grandinėle,  susirinkdavo gausi kariuomenė.
Vasalai užtikrindavo krašto gynybą, todėl IX–XI a. Vakarų Europa vis labiau apaugo pilimis. Pilis buvo kartu ir feodalo namai ir jo tvirtovė. IX a. tai daugiausia buvo paprastas medinis bokštas. Viršutiniame (antrame) aukšte gyvendavo feodalas su savo šeima, o apatiniame–tarnai ir įvairūs maisto ir prekių sandėliai. Pilį supo griovys, per kurį galima būdavo persikelti pakeliamu tiltu. Pavojaus metu tiltas būdavo pakeliamas.
X a. pilys jau būdavo statomos iš akmens. Parinkta vietovė paprastai būdavo aukšta, apsupta uolų. Pilis statydavo kelių aukštų, ją supdavo viena ar daugiau akmeninių sienų. Sudėtingesnė pasidarė ir griovių bei pakeliamų tiltų sistema. Tokios pilys paprastai būdavo imamos apgultimi, marinant gynėjus badu.
Ankstyvosios monarchijos laikų visuomenės struktūra</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3-08-28T07:28:44.815" idx="8">
    <p:pos x="10" y="10"/>
    <p:text>10, 13, 19, 24, 28, 31, 36 yra pateikiami programoje nurodytų sąvokų apibrėžimai. Labia svarbu ugdyti mokinių sąvokų mokėjimo ir vartojimo kultūrą. Mokiniai turi mokytis tinkamai apibrėžti istorinį reiškinį ar kitą objektą, sukonstruoti jo apibrėžimą, kuriame apibrėžiamas dalykas turi būti priskirtas tam tikrai kategorijai (feodas yra žemės valda), nurodoma istorinė erdvė (Vakarų Europa), laikmetis (IX-XVI a.), funkcija (už karo tarnybą), išskirtinės savybės (paveldimas valda su priklausomais žmonėmis) bei santykiai tarp subjektų (senjoras suteikia vasalui). Jei mokytojas mano esant tikslinga, visas sąvokas gali perkelti į kitą skaidrių vietą, liepti jas nusirašyti į istorinių sąvokų žodynėlį ir t.t.</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3-08-28T07:32:34.111" idx="12">
    <p:pos x="10" y="10"/>
    <p:text>Karolio Didžiojo valstybė
Karolis Didysis buvo pats žymiausias Karolingų dinastijos atstovas (nuo jo vardo ši dinastija taip ir pavadinta). Frankų Karalystę jis valdė 46 metus–nuo 768 iki 814 m. Jis buvo karvedys ir užkariautojas. Jam valdant, besiformuojanti Frankų valstybė tapo itin agresyvi. Po begalės karų Karolis Didysis tapo milžiniškos valstybės valdovu. Tokios didelės valstybės dar nebuvo nuo Romos Imperijos žlugimo.
Po grobikiškų karų Frankų Karalystė Rytuose ribojosi su Atlanto vandenynu, o Vakaruose–su Adrijos jūra, Šaurėje–su Baltijos jūra, o Pietuose–su pietine Italija. 
Toks valstybės žemių išsiplėtimas Karoliui ir jo patarėjams piršo mintį apie titulo pakeitimą. 800 m. pabaigoje, Karoliui viešint Romoje, popiežius jį karūnavo kaip „romėnų imperatorių”. Įdomu tai, kad Karolis buvo paskelbtas ne frankų, o romėnų (kurie jau senokai nebeegzistavo) imperatoriumi – tai rodo, kokia stipri dar buvo Romos tradicija.
Kad ir kaip priešinosi, Karolį Didįjį imperatoriumi turėjo pripažinti Bizantijos imperatorius. Karolį pripažino ir Bagdado kalifas Harunas al Rašidas.</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3-08-28T07:35:07.447" idx="15">
    <p:pos x="10" y="10"/>
    <p:text>Šventosios Romos imperija
Nuo 814 iki 950 m. Karolingų imperija buvo susiskaldžiusi, nusilpusi, priešų puldinėjama. Apie 850 m. Europą pradėjo siaubti vikingai [norvegai – iki Viduržiemio jūros, danai veržėsi į Britaniją, variagai vienijo tarpusavyje besivaidijančias kunigaikštystes Rusioje, vakaruose steigėsi normanų valstybėlės, išliks tik viena – Normandija (dab. Prancūzijoje)]. Nuo Afrikos krantų ir Pirėnų pusiasalio veržėsi saracėnai (musulmonai – piratai ir vergų medžiotojai). Tik saksų kunigaikštis Otonas Didysis, laikęs save Romos imperatorių ir Karolio Didžiojo įpėdiniu, turėdamas stiprią kariuomenę numalšino feodalų maištus. Jie išsirinko jį karaliumi. 955 m. jis nugalėjo vengrus, vėliau – slavus, vakaruose prisijungė Lotaringiją. 962 m. popiežius Romoje vainikavo Otoną Didįjį imperatoriaus karūna. Įkurta Šventosios Romos imperija. Į jos sudėtį pateko dab. Vokietija, Šiaurės ir Vidurio Italija, Čekija, Burgundija (dalis Prancūzijos), Nyderlandai, Šveicarija ir kt. X – XIII a. tai buvo galingiausia valstybė viduramžių Europoje. XI – XIII a. Šventosios Romos imperijos imperatoriai kovojo su popiežiais dėl investitūros [lot. investitio – aprengiu; tai katalikų dvasininko (vyskupo, abato – vienuolyno viršininko ar tiesiog kunigo Prancūzijoje arba Italijoje) paskyrimas eiti bažnytines pareigas, kartu suteikiant jam teisę valdyti pasaulietinius turtus – leną]. Iki XI a. investitūrą skyrė pasaulietinė valdžia. 1075 m. popiežius Grigalius VII užprotestavo tą teisę. Kova baigėsi tik 1122 m. Vormso konkordatu. Pagal šį susitarimą popiežius skyrė – bažnytinę, imperatorius – pasaulietinę investitūrą. Todėl susilpnėjo imperatoriaus valdžia, prarasta teritorija Apeninų pusiasalyje. Nuo XIII a. imperatorių rinko feodalai (kurfiustrai). Nuo XV a. jais tapdavo tik Habsburgai. Šventosios Romos įsitvirtinimui Europoje pasipriešino besikuriančios tautinės valstybės. 1806 m. Šventoji Romos imperija nustojo egzistavusi. Napoleonas sujungė 16 vokiečių valstybėlių į Reino sąjungą ir pasiskelbė protektoriumi (globėju).</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3F700C4-60CE-4E96-9BEA-14325241A0F1}" type="datetimeFigureOut">
              <a:rPr lang="en-US"/>
              <a:pPr>
                <a:defRPr/>
              </a:pPr>
              <a:t>8/29/2023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7F50F40-DA17-4541-A3D6-224D75C2AE61}"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654443A1-B4AE-4A07-ADB8-58DCB2434797}" type="datetimeFigureOut">
              <a:rPr lang="en-US"/>
              <a:pPr>
                <a:defRPr/>
              </a:pPr>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9DEA4B72-B60C-4E49-A22C-85F516E693D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inis">
    <p:spTree>
      <p:nvGrpSpPr>
        <p:cNvPr id="1" name=""/>
        <p:cNvGrpSpPr/>
        <p:nvPr/>
      </p:nvGrpSpPr>
      <p:grpSpPr>
        <a:xfrm>
          <a:off x="0" y="0"/>
          <a:ext cx="0" cy="0"/>
          <a:chOff x="0" y="0"/>
          <a:chExt cx="0" cy="0"/>
        </a:xfrm>
      </p:grpSpPr>
      <p:pic>
        <p:nvPicPr>
          <p:cNvPr id="4" name="Picture 23"/>
          <p:cNvPicPr>
            <a:picLocks noChangeAspect="1"/>
          </p:cNvPicPr>
          <p:nvPr userDrawn="1"/>
        </p:nvPicPr>
        <p:blipFill>
          <a:blip r:embed="rId2"/>
          <a:srcRect/>
          <a:stretch>
            <a:fillRect/>
          </a:stretch>
        </p:blipFill>
        <p:spPr bwMode="auto">
          <a:xfrm>
            <a:off x="417513" y="2227263"/>
            <a:ext cx="2652712" cy="1528762"/>
          </a:xfrm>
          <a:prstGeom prst="rect">
            <a:avLst/>
          </a:prstGeom>
          <a:noFill/>
          <a:ln w="9525">
            <a:noFill/>
            <a:miter lim="800000"/>
            <a:headEnd/>
            <a:tailEnd/>
          </a:ln>
        </p:spPr>
      </p:pic>
      <p:pic>
        <p:nvPicPr>
          <p:cNvPr id="5" name="Graphic 26"/>
          <p:cNvPicPr>
            <a:picLocks noChangeAspect="1"/>
          </p:cNvPicPr>
          <p:nvPr userDrawn="1"/>
        </p:nvPicPr>
        <p:blipFill>
          <a:blip r:embed="rId3"/>
          <a:srcRect/>
          <a:stretch>
            <a:fillRect/>
          </a:stretch>
        </p:blipFill>
        <p:spPr bwMode="auto">
          <a:xfrm>
            <a:off x="417513" y="314325"/>
            <a:ext cx="2435225" cy="2579688"/>
          </a:xfrm>
          <a:prstGeom prst="rect">
            <a:avLst/>
          </a:prstGeom>
          <a:noFill/>
          <a:ln w="9525">
            <a:noFill/>
            <a:miter lim="800000"/>
            <a:headEnd/>
            <a:tailEnd/>
          </a:ln>
        </p:spPr>
      </p:pic>
      <p:sp>
        <p:nvSpPr>
          <p:cNvPr id="25" name="Title 1"/>
          <p:cNvSpPr>
            <a:spLocks noGrp="1"/>
          </p:cNvSpPr>
          <p:nvPr>
            <p:ph type="ctrTitle"/>
          </p:nvPr>
        </p:nvSpPr>
        <p:spPr>
          <a:xfrm>
            <a:off x="2685257" y="2940910"/>
            <a:ext cx="8058149" cy="2279849"/>
          </a:xfrm>
          <a:noFill/>
        </p:spPr>
        <p:txBody>
          <a:bodyPr>
            <a:noAutofit/>
          </a:bodyPr>
          <a:lstStyle>
            <a:lvl1pPr algn="l">
              <a:defRPr sz="5200" b="0">
                <a:solidFill>
                  <a:srgbClr val="073B3A"/>
                </a:solidFill>
                <a:latin typeface="+mj-lt"/>
              </a:defRPr>
            </a:lvl1pPr>
          </a:lstStyle>
          <a:p>
            <a:r>
              <a:rPr lang="en-US" dirty="0"/>
              <a:t>Click to edit Master title style</a:t>
            </a:r>
          </a:p>
        </p:txBody>
      </p:sp>
      <p:sp>
        <p:nvSpPr>
          <p:cNvPr id="26" name="Subtitle 2"/>
          <p:cNvSpPr>
            <a:spLocks noGrp="1"/>
          </p:cNvSpPr>
          <p:nvPr>
            <p:ph type="subTitle" idx="1"/>
          </p:nvPr>
        </p:nvSpPr>
        <p:spPr>
          <a:xfrm>
            <a:off x="2685256" y="2001898"/>
            <a:ext cx="8058149" cy="743536"/>
          </a:xfrm>
        </p:spPr>
        <p:txBody>
          <a:bodyPr>
            <a:normAutofit/>
          </a:bodyPr>
          <a:lstStyle>
            <a:lvl1pPr marL="0" indent="0" algn="l">
              <a:buNone/>
              <a:defRPr sz="3200">
                <a:solidFill>
                  <a:srgbClr val="6B5E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urinys: Antraštė ir tekstai 1">
    <p:spTree>
      <p:nvGrpSpPr>
        <p:cNvPr id="1" name=""/>
        <p:cNvGrpSpPr/>
        <p:nvPr/>
      </p:nvGrpSpPr>
      <p:grpSpPr>
        <a:xfrm>
          <a:off x="0" y="0"/>
          <a:ext cx="0" cy="0"/>
          <a:chOff x="0" y="0"/>
          <a:chExt cx="0" cy="0"/>
        </a:xfrm>
      </p:grpSpPr>
      <p:pic>
        <p:nvPicPr>
          <p:cNvPr id="4" name="Graphic 3"/>
          <p:cNvPicPr>
            <a:picLocks noChangeAspect="1"/>
          </p:cNvPicPr>
          <p:nvPr userDrawn="1"/>
        </p:nvPicPr>
        <p:blipFill>
          <a:blip r:embed="rId2"/>
          <a:srcRect/>
          <a:stretch>
            <a:fillRect/>
          </a:stretch>
        </p:blipFill>
        <p:spPr bwMode="auto">
          <a:xfrm>
            <a:off x="10580688" y="4749800"/>
            <a:ext cx="1546225" cy="1636713"/>
          </a:xfrm>
          <a:prstGeom prst="rect">
            <a:avLst/>
          </a:prstGeom>
          <a:noFill/>
          <a:ln w="9525">
            <a:noFill/>
            <a:miter lim="800000"/>
            <a:headEnd/>
            <a:tailEnd/>
          </a:ln>
        </p:spPr>
      </p:pic>
      <p:sp>
        <p:nvSpPr>
          <p:cNvPr id="2" name="Title 1"/>
          <p:cNvSpPr>
            <a:spLocks noGrp="1"/>
          </p:cNvSpPr>
          <p:nvPr>
            <p:ph type="title"/>
          </p:nvPr>
        </p:nvSpPr>
        <p:spPr>
          <a:effectLst>
            <a:outerShdw blurRad="50800" dist="38100" dir="2700000" algn="tl" rotWithShape="0">
              <a:schemeClr val="bg1">
                <a:lumMod val="85000"/>
              </a:schemeClr>
            </a:outerShdw>
          </a:effectLst>
        </p:spPr>
        <p:txBody>
          <a:bodyPr/>
          <a:lstStyle>
            <a:lvl1pPr>
              <a:defRPr sz="3600" b="0">
                <a:solidFill>
                  <a:srgbClr val="073B3A"/>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urinys: Antraštė, tekstai, paveikslėlis">
    <p:spTree>
      <p:nvGrpSpPr>
        <p:cNvPr id="1" name=""/>
        <p:cNvGrpSpPr/>
        <p:nvPr/>
      </p:nvGrpSpPr>
      <p:grpSpPr>
        <a:xfrm>
          <a:off x="0" y="0"/>
          <a:ext cx="0" cy="0"/>
          <a:chOff x="0" y="0"/>
          <a:chExt cx="0" cy="0"/>
        </a:xfrm>
      </p:grpSpPr>
      <p:pic>
        <p:nvPicPr>
          <p:cNvPr id="7" name="Graphic 4"/>
          <p:cNvPicPr>
            <a:picLocks noChangeAspect="1"/>
          </p:cNvPicPr>
          <p:nvPr userDrawn="1"/>
        </p:nvPicPr>
        <p:blipFill>
          <a:blip r:embed="rId2"/>
          <a:srcRect/>
          <a:stretch>
            <a:fillRect/>
          </a:stretch>
        </p:blipFill>
        <p:spPr bwMode="auto">
          <a:xfrm>
            <a:off x="11245850" y="4975225"/>
            <a:ext cx="722313" cy="1455738"/>
          </a:xfrm>
          <a:prstGeom prst="rect">
            <a:avLst/>
          </a:prstGeom>
          <a:noFill/>
          <a:ln w="9525">
            <a:noFill/>
            <a:miter lim="800000"/>
            <a:headEnd/>
            <a:tailEnd/>
          </a:ln>
        </p:spPr>
      </p:pic>
      <p:sp>
        <p:nvSpPr>
          <p:cNvPr id="2" name="Title 1"/>
          <p:cNvSpPr>
            <a:spLocks noGrp="1"/>
          </p:cNvSpPr>
          <p:nvPr>
            <p:ph type="title"/>
          </p:nvPr>
        </p:nvSpPr>
        <p:spPr>
          <a:xfrm>
            <a:off x="5961743" y="556985"/>
            <a:ext cx="5943600" cy="1325563"/>
          </a:xfrm>
          <a:effectLst>
            <a:outerShdw blurRad="50800" dist="38100" dir="2700000" algn="tl" rotWithShape="0">
              <a:schemeClr val="bg1">
                <a:lumMod val="85000"/>
              </a:schemeClr>
            </a:outerShdw>
          </a:effectLst>
        </p:spPr>
        <p:txBody>
          <a:bodyPr anchor="t"/>
          <a:lstStyle>
            <a:lvl1pPr>
              <a:defRPr sz="3600" b="0">
                <a:solidFill>
                  <a:schemeClr val="tx2"/>
                </a:solidFill>
                <a:effectLst/>
              </a:defRPr>
            </a:lvl1pPr>
          </a:lstStyle>
          <a:p>
            <a:r>
              <a:rPr lang="en-US" dirty="0"/>
              <a:t>Click to edit Master title style</a:t>
            </a:r>
          </a:p>
        </p:txBody>
      </p:sp>
      <p:sp>
        <p:nvSpPr>
          <p:cNvPr id="3" name="Content Placeholder 2"/>
          <p:cNvSpPr>
            <a:spLocks noGrp="1"/>
          </p:cNvSpPr>
          <p:nvPr>
            <p:ph idx="1"/>
          </p:nvPr>
        </p:nvSpPr>
        <p:spPr>
          <a:xfrm>
            <a:off x="5961743" y="1854655"/>
            <a:ext cx="5943600" cy="4351338"/>
          </a:xfrm>
        </p:spPr>
        <p:txBody>
          <a:bodyPr/>
          <a:lstStyle>
            <a:lvl1pPr>
              <a:defRPr>
                <a:solidFill>
                  <a:schemeClr val="tx1"/>
                </a:solidFill>
              </a:defRPr>
            </a:lvl1pPr>
            <a:lvl2pPr>
              <a:defRPr>
                <a:solidFill>
                  <a:srgbClr val="08245F"/>
                </a:solidFill>
              </a:defRPr>
            </a:lvl2pPr>
            <a:lvl3pPr>
              <a:defRPr>
                <a:solidFill>
                  <a:srgbClr val="08245F"/>
                </a:solidFill>
              </a:defRPr>
            </a:lvl3pPr>
            <a:lvl4pPr>
              <a:defRPr>
                <a:solidFill>
                  <a:srgbClr val="08245F"/>
                </a:solidFill>
              </a:defRPr>
            </a:lvl4pPr>
            <a:lvl5pPr>
              <a:defRPr>
                <a:solidFill>
                  <a:srgbClr val="08245F"/>
                </a:solidFill>
              </a:defRPr>
            </a:lvl5pPr>
          </a:lstStyle>
          <a:p>
            <a:pPr lvl="0"/>
            <a:r>
              <a:rPr lang="en-US" dirty="0"/>
              <a:t>Click to edit Master text styles</a:t>
            </a:r>
          </a:p>
        </p:txBody>
      </p:sp>
      <p:sp>
        <p:nvSpPr>
          <p:cNvPr id="6" name="Picture Placeholder 5"/>
          <p:cNvSpPr>
            <a:spLocks noGrp="1"/>
          </p:cNvSpPr>
          <p:nvPr>
            <p:ph type="pic" sz="quarter" idx="10"/>
          </p:nvPr>
        </p:nvSpPr>
        <p:spPr>
          <a:xfrm>
            <a:off x="286657" y="559254"/>
            <a:ext cx="5359400" cy="3984625"/>
          </a:xfrm>
        </p:spPr>
        <p:txBody>
          <a:bodyPr rtlCol="0">
            <a:normAutofit/>
          </a:bodyPr>
          <a:lstStyle/>
          <a:p>
            <a:pPr lvl="0"/>
            <a:endParaRPr lang="en-US" noProof="0" dirty="0"/>
          </a:p>
        </p:txBody>
      </p:sp>
      <p:sp>
        <p:nvSpPr>
          <p:cNvPr id="9" name="Text Placeholder 8"/>
          <p:cNvSpPr>
            <a:spLocks noGrp="1"/>
          </p:cNvSpPr>
          <p:nvPr>
            <p:ph type="body" sz="quarter" idx="11"/>
          </p:nvPr>
        </p:nvSpPr>
        <p:spPr>
          <a:xfrm>
            <a:off x="286657" y="4774746"/>
            <a:ext cx="5359400" cy="755196"/>
          </a:xfrm>
        </p:spPr>
        <p:txBody>
          <a:bodyPr>
            <a:normAutofit/>
          </a:bodyPr>
          <a:lstStyle>
            <a:lvl2pPr marL="457200" indent="0" algn="l">
              <a:buNone/>
              <a:defRPr sz="2000">
                <a:solidFill>
                  <a:schemeClr val="accent1"/>
                </a:solidFill>
              </a:defRPr>
            </a:lvl2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rinys: Antraštė ir pav.">
    <p:spTree>
      <p:nvGrpSpPr>
        <p:cNvPr id="1" name=""/>
        <p:cNvGrpSpPr/>
        <p:nvPr/>
      </p:nvGrpSpPr>
      <p:grpSpPr>
        <a:xfrm>
          <a:off x="0" y="0"/>
          <a:ext cx="0" cy="0"/>
          <a:chOff x="0" y="0"/>
          <a:chExt cx="0" cy="0"/>
        </a:xfrm>
      </p:grpSpPr>
      <p:pic>
        <p:nvPicPr>
          <p:cNvPr id="5" name="Graphic 2"/>
          <p:cNvPicPr>
            <a:picLocks noChangeAspect="1"/>
          </p:cNvPicPr>
          <p:nvPr userDrawn="1"/>
        </p:nvPicPr>
        <p:blipFill>
          <a:blip r:embed="rId2"/>
          <a:srcRect/>
          <a:stretch>
            <a:fillRect/>
          </a:stretch>
        </p:blipFill>
        <p:spPr bwMode="auto">
          <a:xfrm>
            <a:off x="11245850" y="4975225"/>
            <a:ext cx="722313" cy="1455738"/>
          </a:xfrm>
          <a:prstGeom prst="rect">
            <a:avLst/>
          </a:prstGeom>
          <a:noFill/>
          <a:ln w="9525">
            <a:noFill/>
            <a:miter lim="800000"/>
            <a:headEnd/>
            <a:tailEnd/>
          </a:ln>
        </p:spPr>
      </p:pic>
      <p:sp>
        <p:nvSpPr>
          <p:cNvPr id="6" name="Picture Placeholder 5"/>
          <p:cNvSpPr>
            <a:spLocks noGrp="1"/>
          </p:cNvSpPr>
          <p:nvPr>
            <p:ph type="pic" sz="quarter" idx="10"/>
          </p:nvPr>
        </p:nvSpPr>
        <p:spPr>
          <a:xfrm>
            <a:off x="838200" y="1345107"/>
            <a:ext cx="7768772" cy="5103317"/>
          </a:xfrm>
        </p:spPr>
        <p:txBody>
          <a:bodyPr rtlCol="0">
            <a:normAutofit/>
          </a:bodyPr>
          <a:lstStyle/>
          <a:p>
            <a:pPr lvl="0"/>
            <a:endParaRPr lang="en-US" noProof="0" dirty="0"/>
          </a:p>
        </p:txBody>
      </p:sp>
      <p:sp>
        <p:nvSpPr>
          <p:cNvPr id="4" name="Title 1"/>
          <p:cNvSpPr>
            <a:spLocks noGrp="1"/>
          </p:cNvSpPr>
          <p:nvPr>
            <p:ph type="title"/>
          </p:nvPr>
        </p:nvSpPr>
        <p:spPr>
          <a:xfrm>
            <a:off x="838200" y="365126"/>
            <a:ext cx="9945914" cy="883104"/>
          </a:xfrm>
        </p:spPr>
        <p:txBody>
          <a:bodyPr/>
          <a:lstStyle>
            <a:lvl1pPr>
              <a:defRPr sz="3600" b="0">
                <a:solidFill>
                  <a:schemeClr val="tx2"/>
                </a:solidFill>
                <a:effectLst/>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rinys: Paveiksl. ir poraštė">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718129" y="142596"/>
            <a:ext cx="8755742" cy="5614586"/>
          </a:xfrm>
        </p:spPr>
        <p:txBody>
          <a:bodyPr rtlCol="0">
            <a:normAutofit/>
          </a:bodyPr>
          <a:lstStyle/>
          <a:p>
            <a:pPr lvl="0"/>
            <a:endParaRPr lang="en-US" noProof="0" dirty="0"/>
          </a:p>
        </p:txBody>
      </p:sp>
      <p:sp>
        <p:nvSpPr>
          <p:cNvPr id="2" name="Text Placeholder 8"/>
          <p:cNvSpPr>
            <a:spLocks noGrp="1"/>
          </p:cNvSpPr>
          <p:nvPr>
            <p:ph type="body" sz="quarter" idx="11"/>
          </p:nvPr>
        </p:nvSpPr>
        <p:spPr>
          <a:xfrm>
            <a:off x="1718127" y="5757182"/>
            <a:ext cx="8755743" cy="614145"/>
          </a:xfrm>
        </p:spPr>
        <p:txBody>
          <a:bodyPr anchor="ctr" anchorCtr="1">
            <a:normAutofit/>
          </a:bodyPr>
          <a:lstStyle>
            <a:lvl2pPr marL="457200" indent="0" algn="ctr">
              <a:buNone/>
              <a:defRPr sz="2000">
                <a:solidFill>
                  <a:schemeClr val="accent1"/>
                </a:solidFill>
              </a:defRPr>
            </a:lvl2pPr>
          </a:lstStyle>
          <a:p>
            <a:pPr lvl="0"/>
            <a:r>
              <a:rPr lang="en-US"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Nauja tema">
    <p:spTree>
      <p:nvGrpSpPr>
        <p:cNvPr id="1" name=""/>
        <p:cNvGrpSpPr/>
        <p:nvPr/>
      </p:nvGrpSpPr>
      <p:grpSpPr>
        <a:xfrm>
          <a:off x="0" y="0"/>
          <a:ext cx="0" cy="0"/>
          <a:chOff x="0" y="0"/>
          <a:chExt cx="0" cy="0"/>
        </a:xfrm>
      </p:grpSpPr>
      <p:pic>
        <p:nvPicPr>
          <p:cNvPr id="4" name="Graphic 3"/>
          <p:cNvPicPr>
            <a:picLocks noChangeAspect="1"/>
          </p:cNvPicPr>
          <p:nvPr userDrawn="1"/>
        </p:nvPicPr>
        <p:blipFill>
          <a:blip r:embed="rId2"/>
          <a:srcRect/>
          <a:stretch>
            <a:fillRect/>
          </a:stretch>
        </p:blipFill>
        <p:spPr bwMode="auto">
          <a:xfrm>
            <a:off x="10223500" y="2438400"/>
            <a:ext cx="1968500" cy="3959225"/>
          </a:xfrm>
          <a:prstGeom prst="rect">
            <a:avLst/>
          </a:prstGeom>
          <a:noFill/>
          <a:ln w="9525">
            <a:noFill/>
            <a:miter lim="800000"/>
            <a:headEnd/>
            <a:tailEnd/>
          </a:ln>
        </p:spPr>
      </p:pic>
      <p:sp>
        <p:nvSpPr>
          <p:cNvPr id="2" name="Title 1"/>
          <p:cNvSpPr>
            <a:spLocks noGrp="1"/>
          </p:cNvSpPr>
          <p:nvPr>
            <p:ph type="title"/>
          </p:nvPr>
        </p:nvSpPr>
        <p:spPr>
          <a:xfrm>
            <a:off x="831850" y="768350"/>
            <a:ext cx="10515600" cy="2852737"/>
          </a:xfrm>
          <a:noFill/>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3903663"/>
            <a:ext cx="10515600" cy="1500187"/>
          </a:xfrm>
        </p:spPr>
        <p:txBody>
          <a:bodyPr>
            <a:normAutofit/>
          </a:bodyPr>
          <a:lstStyle>
            <a:lvl1pPr marL="0" indent="0">
              <a:buNone/>
              <a:defRPr sz="32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urinys: Antraštė ir tekst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as">
    <p:spTree>
      <p:nvGrpSpPr>
        <p:cNvPr id="1" name=""/>
        <p:cNvGrpSpPr/>
        <p:nvPr/>
      </p:nvGrpSpPr>
      <p:grpSpPr>
        <a:xfrm>
          <a:off x="0" y="0"/>
          <a:ext cx="0" cy="0"/>
          <a:chOff x="0" y="0"/>
          <a:chExt cx="0" cy="0"/>
        </a:xfrm>
      </p:grpSpPr>
      <p:pic>
        <p:nvPicPr>
          <p:cNvPr id="2" name="Graphic 1"/>
          <p:cNvPicPr>
            <a:picLocks noChangeAspect="1"/>
          </p:cNvPicPr>
          <p:nvPr userDrawn="1"/>
        </p:nvPicPr>
        <p:blipFill>
          <a:blip r:embed="rId2"/>
          <a:srcRect/>
          <a:stretch>
            <a:fillRect/>
          </a:stretch>
        </p:blipFill>
        <p:spPr bwMode="auto">
          <a:xfrm>
            <a:off x="10223500" y="2438400"/>
            <a:ext cx="1968500" cy="3959225"/>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čiū">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a:fillRect/>
          </a:stretch>
        </p:blipFill>
        <p:spPr bwMode="auto">
          <a:xfrm>
            <a:off x="1236663" y="2574925"/>
            <a:ext cx="2967037" cy="1709738"/>
          </a:xfrm>
          <a:prstGeom prst="rect">
            <a:avLst/>
          </a:prstGeom>
          <a:noFill/>
          <a:ln w="9525">
            <a:noFill/>
            <a:miter lim="800000"/>
            <a:headEnd/>
            <a:tailEnd/>
          </a:ln>
        </p:spPr>
      </p:pic>
      <p:pic>
        <p:nvPicPr>
          <p:cNvPr id="5" name="Graphic 4"/>
          <p:cNvPicPr>
            <a:picLocks noChangeAspect="1"/>
          </p:cNvPicPr>
          <p:nvPr userDrawn="1"/>
        </p:nvPicPr>
        <p:blipFill>
          <a:blip r:embed="rId3"/>
          <a:srcRect/>
          <a:stretch>
            <a:fillRect/>
          </a:stretch>
        </p:blipFill>
        <p:spPr bwMode="auto">
          <a:xfrm>
            <a:off x="1236663" y="430213"/>
            <a:ext cx="2722562" cy="2882900"/>
          </a:xfrm>
          <a:prstGeom prst="rect">
            <a:avLst/>
          </a:prstGeom>
          <a:noFill/>
          <a:ln w="9525">
            <a:noFill/>
            <a:miter lim="800000"/>
            <a:headEnd/>
            <a:tailEnd/>
          </a:ln>
        </p:spPr>
      </p:pic>
      <p:sp>
        <p:nvSpPr>
          <p:cNvPr id="2" name="Title 1"/>
          <p:cNvSpPr>
            <a:spLocks noGrp="1"/>
          </p:cNvSpPr>
          <p:nvPr>
            <p:ph type="title"/>
          </p:nvPr>
        </p:nvSpPr>
        <p:spPr>
          <a:xfrm>
            <a:off x="4469458" y="2682850"/>
            <a:ext cx="3253076" cy="1492300"/>
          </a:xfrm>
          <a:effectLst>
            <a:outerShdw blurRad="50800" dist="38100" dir="2700000" algn="tl" rotWithShape="0">
              <a:schemeClr val="accent1">
                <a:lumMod val="60000"/>
                <a:lumOff val="40000"/>
              </a:schemeClr>
            </a:outerShdw>
          </a:effectLst>
        </p:spPr>
        <p:txBody>
          <a:bodyPr>
            <a:noAutofit/>
          </a:bodyPr>
          <a:lstStyle>
            <a:lvl1pPr algn="ctr">
              <a:defRPr sz="9200"/>
            </a:lvl1pPr>
          </a:lstStyle>
          <a:p>
            <a:r>
              <a:rPr lang="en-US" dirty="0"/>
              <a:t>Click to edit Master title style</a:t>
            </a:r>
          </a:p>
        </p:txBody>
      </p:sp>
      <p:sp>
        <p:nvSpPr>
          <p:cNvPr id="8" name="Text Placeholder 7"/>
          <p:cNvSpPr>
            <a:spLocks noGrp="1"/>
          </p:cNvSpPr>
          <p:nvPr>
            <p:ph type="body" sz="quarter" idx="10"/>
          </p:nvPr>
        </p:nvSpPr>
        <p:spPr>
          <a:xfrm>
            <a:off x="4469458" y="4391073"/>
            <a:ext cx="4711473" cy="1693863"/>
          </a:xfrm>
        </p:spPr>
        <p:txBody>
          <a:bodyPr/>
          <a:lstStyle>
            <a:lvl1pPr marL="0" indent="0">
              <a:buNone/>
              <a:defRPr sz="2400"/>
            </a:lvl1pPr>
            <a:lvl2pPr marL="457200" indent="0">
              <a:buNone/>
              <a:defRPr/>
            </a:lvl2pPr>
          </a:lstStyle>
          <a:p>
            <a:pPr lvl="0"/>
            <a:r>
              <a:rPr lang="en-US" dirty="0"/>
              <a:t>Click to edit Master text styles</a:t>
            </a:r>
          </a:p>
          <a:p>
            <a:pPr lvl="0"/>
            <a:r>
              <a:rPr lang="en-US" dirty="0"/>
              <a:t>Third level text</a:t>
            </a:r>
          </a:p>
          <a:p>
            <a:pPr lvl="0"/>
            <a:r>
              <a:rPr lang="en-US" dirty="0"/>
              <a:t>Third level text</a:t>
            </a:r>
          </a:p>
          <a:p>
            <a:pPr lvl="0"/>
            <a:endParaRPr lang="en-US" dirty="0"/>
          </a:p>
          <a:p>
            <a:pPr lvl="0"/>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FFFF"/>
            </a:gs>
            <a:gs pos="71000">
              <a:srgbClr val="FFF9EA"/>
            </a:gs>
            <a:gs pos="86000">
              <a:srgbClr val="D7F8E7"/>
            </a:gs>
            <a:gs pos="96000">
              <a:srgbClr val="FFDED0"/>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effectLst>
            <a:outerShdw blurRad="50800" dist="38100" dir="2700000" algn="tl" rotWithShape="0">
              <a:schemeClr val="bg1">
                <a:lumMod val="85000"/>
              </a:schemeClr>
            </a:outerShdw>
          </a:effectLst>
        </p:spPr>
        <p:txBody>
          <a:bodyPr vert="horz" lIns="91440" tIns="45720" rIns="91440" bIns="4572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3048000" y="3244850"/>
            <a:ext cx="6096000" cy="368300"/>
          </a:xfrm>
          <a:prstGeom prst="rect">
            <a:avLst/>
          </a:prstGeom>
          <a:noFill/>
        </p:spPr>
        <p:txBody>
          <a:bodyPr>
            <a:spAutoFit/>
          </a:bodyPr>
          <a:lstStyle/>
          <a:p>
            <a:pPr fontAlgn="auto">
              <a:spcBef>
                <a:spcPts val="0"/>
              </a:spcBef>
              <a:spcAft>
                <a:spcPts val="0"/>
              </a:spcAft>
              <a:defRPr/>
            </a:pPr>
            <a:endParaRPr lang="en-US" dirty="0">
              <a:latin typeface="+mn-lt"/>
              <a:cs typeface="+mn-cs"/>
            </a:endParaRPr>
          </a:p>
        </p:txBody>
      </p:sp>
      <p:sp>
        <p:nvSpPr>
          <p:cNvPr id="13" name="TextBox 12"/>
          <p:cNvSpPr txBox="1"/>
          <p:nvPr userDrawn="1"/>
        </p:nvSpPr>
        <p:spPr>
          <a:xfrm>
            <a:off x="3048000" y="3244850"/>
            <a:ext cx="6096000" cy="368300"/>
          </a:xfrm>
          <a:prstGeom prst="rect">
            <a:avLst/>
          </a:prstGeom>
          <a:noFill/>
        </p:spPr>
        <p:txBody>
          <a:bodyPr>
            <a:spAutoFit/>
          </a:bodyPr>
          <a:lstStyle/>
          <a:p>
            <a:pPr fontAlgn="auto">
              <a:spcBef>
                <a:spcPts val="0"/>
              </a:spcBef>
              <a:spcAft>
                <a:spcPts val="0"/>
              </a:spcAft>
              <a:defRPr/>
            </a:pPr>
            <a:endParaRPr lang="en-US" dirty="0">
              <a:latin typeface="+mn-lt"/>
              <a:cs typeface="+mn-cs"/>
            </a:endParaRPr>
          </a:p>
        </p:txBody>
      </p:sp>
      <p:grpSp>
        <p:nvGrpSpPr>
          <p:cNvPr id="1030" name="Group 5"/>
          <p:cNvGrpSpPr>
            <a:grpSpLocks/>
          </p:cNvGrpSpPr>
          <p:nvPr userDrawn="1"/>
        </p:nvGrpSpPr>
        <p:grpSpPr bwMode="auto">
          <a:xfrm>
            <a:off x="608013" y="6469063"/>
            <a:ext cx="11583987" cy="285750"/>
            <a:chOff x="430212" y="6527800"/>
            <a:chExt cx="11787188" cy="136947"/>
          </a:xfrm>
        </p:grpSpPr>
        <p:sp>
          <p:nvSpPr>
            <p:cNvPr id="7" name="Rectangle 6"/>
            <p:cNvSpPr/>
            <p:nvPr userDrawn="1"/>
          </p:nvSpPr>
          <p:spPr>
            <a:xfrm>
              <a:off x="430212" y="6527800"/>
              <a:ext cx="11787188" cy="45649"/>
            </a:xfrm>
            <a:prstGeom prst="rect">
              <a:avLst/>
            </a:prstGeom>
            <a:solidFill>
              <a:srgbClr val="FBBD1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userDrawn="1"/>
          </p:nvSpPr>
          <p:spPr>
            <a:xfrm>
              <a:off x="430212" y="6573449"/>
              <a:ext cx="11787188" cy="45649"/>
            </a:xfrm>
            <a:prstGeom prst="rect">
              <a:avLst/>
            </a:prstGeom>
            <a:solidFill>
              <a:srgbClr val="00663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a:xfrm>
              <a:off x="430212" y="6619098"/>
              <a:ext cx="11787188" cy="45649"/>
            </a:xfrm>
            <a:prstGeom prst="rect">
              <a:avLst/>
            </a:prstGeom>
            <a:solidFill>
              <a:srgbClr val="D54D1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56" r:id="rId5"/>
    <p:sldLayoutId id="2147483662" r:id="rId6"/>
    <p:sldLayoutId id="2147483657" r:id="rId7"/>
    <p:sldLayoutId id="2147483663" r:id="rId8"/>
    <p:sldLayoutId id="2147483664" r:id="rId9"/>
  </p:sldLayoutIdLst>
  <p:txStyles>
    <p:titleStyle>
      <a:lvl1pPr algn="l" rtl="0" fontAlgn="base">
        <a:lnSpc>
          <a:spcPct val="90000"/>
        </a:lnSpc>
        <a:spcBef>
          <a:spcPct val="0"/>
        </a:spcBef>
        <a:spcAft>
          <a:spcPct val="0"/>
        </a:spcAft>
        <a:defRPr sz="5200" kern="1200">
          <a:solidFill>
            <a:srgbClr val="073B3A"/>
          </a:solidFill>
          <a:latin typeface="+mj-lt"/>
          <a:ea typeface="+mj-ea"/>
          <a:cs typeface="+mj-cs"/>
        </a:defRPr>
      </a:lvl1pPr>
      <a:lvl2pPr algn="l" rtl="0" fontAlgn="base">
        <a:lnSpc>
          <a:spcPct val="90000"/>
        </a:lnSpc>
        <a:spcBef>
          <a:spcPct val="0"/>
        </a:spcBef>
        <a:spcAft>
          <a:spcPct val="0"/>
        </a:spcAft>
        <a:defRPr sz="5200">
          <a:solidFill>
            <a:srgbClr val="073B3A"/>
          </a:solidFill>
          <a:latin typeface="Calibri" pitchFamily="34" charset="0"/>
        </a:defRPr>
      </a:lvl2pPr>
      <a:lvl3pPr algn="l" rtl="0" fontAlgn="base">
        <a:lnSpc>
          <a:spcPct val="90000"/>
        </a:lnSpc>
        <a:spcBef>
          <a:spcPct val="0"/>
        </a:spcBef>
        <a:spcAft>
          <a:spcPct val="0"/>
        </a:spcAft>
        <a:defRPr sz="5200">
          <a:solidFill>
            <a:srgbClr val="073B3A"/>
          </a:solidFill>
          <a:latin typeface="Calibri" pitchFamily="34" charset="0"/>
        </a:defRPr>
      </a:lvl3pPr>
      <a:lvl4pPr algn="l" rtl="0" fontAlgn="base">
        <a:lnSpc>
          <a:spcPct val="90000"/>
        </a:lnSpc>
        <a:spcBef>
          <a:spcPct val="0"/>
        </a:spcBef>
        <a:spcAft>
          <a:spcPct val="0"/>
        </a:spcAft>
        <a:defRPr sz="5200">
          <a:solidFill>
            <a:srgbClr val="073B3A"/>
          </a:solidFill>
          <a:latin typeface="Calibri" pitchFamily="34" charset="0"/>
        </a:defRPr>
      </a:lvl4pPr>
      <a:lvl5pPr algn="l" rtl="0" fontAlgn="base">
        <a:lnSpc>
          <a:spcPct val="90000"/>
        </a:lnSpc>
        <a:spcBef>
          <a:spcPct val="0"/>
        </a:spcBef>
        <a:spcAft>
          <a:spcPct val="0"/>
        </a:spcAft>
        <a:defRPr sz="5200">
          <a:solidFill>
            <a:srgbClr val="073B3A"/>
          </a:solidFill>
          <a:latin typeface="Calibri" pitchFamily="34" charset="0"/>
        </a:defRPr>
      </a:lvl5pPr>
      <a:lvl6pPr marL="457200" algn="l" rtl="0" fontAlgn="base">
        <a:lnSpc>
          <a:spcPct val="90000"/>
        </a:lnSpc>
        <a:spcBef>
          <a:spcPct val="0"/>
        </a:spcBef>
        <a:spcAft>
          <a:spcPct val="0"/>
        </a:spcAft>
        <a:defRPr sz="5200">
          <a:solidFill>
            <a:srgbClr val="073B3A"/>
          </a:solidFill>
          <a:latin typeface="Calibri" pitchFamily="34" charset="0"/>
        </a:defRPr>
      </a:lvl6pPr>
      <a:lvl7pPr marL="914400" algn="l" rtl="0" fontAlgn="base">
        <a:lnSpc>
          <a:spcPct val="90000"/>
        </a:lnSpc>
        <a:spcBef>
          <a:spcPct val="0"/>
        </a:spcBef>
        <a:spcAft>
          <a:spcPct val="0"/>
        </a:spcAft>
        <a:defRPr sz="5200">
          <a:solidFill>
            <a:srgbClr val="073B3A"/>
          </a:solidFill>
          <a:latin typeface="Calibri" pitchFamily="34" charset="0"/>
        </a:defRPr>
      </a:lvl7pPr>
      <a:lvl8pPr marL="1371600" algn="l" rtl="0" fontAlgn="base">
        <a:lnSpc>
          <a:spcPct val="90000"/>
        </a:lnSpc>
        <a:spcBef>
          <a:spcPct val="0"/>
        </a:spcBef>
        <a:spcAft>
          <a:spcPct val="0"/>
        </a:spcAft>
        <a:defRPr sz="5200">
          <a:solidFill>
            <a:srgbClr val="073B3A"/>
          </a:solidFill>
          <a:latin typeface="Calibri" pitchFamily="34" charset="0"/>
        </a:defRPr>
      </a:lvl8pPr>
      <a:lvl9pPr marL="1828800" algn="l" rtl="0" fontAlgn="base">
        <a:lnSpc>
          <a:spcPct val="90000"/>
        </a:lnSpc>
        <a:spcBef>
          <a:spcPct val="0"/>
        </a:spcBef>
        <a:spcAft>
          <a:spcPct val="0"/>
        </a:spcAft>
        <a:defRPr sz="5200">
          <a:solidFill>
            <a:srgbClr val="073B3A"/>
          </a:solidFill>
          <a:latin typeface="Calibri"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6B5E62"/>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6B5E62"/>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6B5E62"/>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6B5E6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comments" Target="../comments/commen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omments" Target="../comments/comment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comments" Target="../comments/comment1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comments" Target="../comments/comment1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975" y="1422256"/>
            <a:ext cx="8058150" cy="2279650"/>
          </a:xfrm>
        </p:spPr>
        <p:txBody>
          <a:bodyPr/>
          <a:lstStyle/>
          <a:p>
            <a:pPr algn="ctr"/>
            <a:r>
              <a:rPr lang="lt-LT" sz="5400" dirty="0"/>
              <a:t>III gimnazijos  (XI) kl. </a:t>
            </a:r>
            <a:r>
              <a:rPr lang="en-US" sz="5400" dirty="0"/>
              <a:t>6 </a:t>
            </a:r>
            <a:r>
              <a:rPr lang="en-US" sz="5400" dirty="0" err="1"/>
              <a:t>tema</a:t>
            </a:r>
            <a:r>
              <a:rPr lang="en-US" sz="5400" dirty="0"/>
              <a:t>: </a:t>
            </a:r>
            <a:r>
              <a:rPr lang="lt-LT" sz="5400" dirty="0"/>
              <a:t>IKIMODERNIŲJŲ LAIKŲ VALSTYBĖ</a:t>
            </a:r>
          </a:p>
        </p:txBody>
      </p:sp>
      <p:sp>
        <p:nvSpPr>
          <p:cNvPr id="13314" name="Subtitle 2"/>
          <p:cNvSpPr>
            <a:spLocks noGrp="1"/>
          </p:cNvSpPr>
          <p:nvPr>
            <p:ph type="subTitle" idx="4294967295"/>
          </p:nvPr>
        </p:nvSpPr>
        <p:spPr>
          <a:xfrm>
            <a:off x="4456153" y="5435744"/>
            <a:ext cx="7135481" cy="744538"/>
          </a:xfrm>
        </p:spPr>
        <p:txBody>
          <a:bodyPr/>
          <a:lstStyle/>
          <a:p>
            <a:pPr marL="0" indent="0">
              <a:buFont typeface="Arial" charset="0"/>
              <a:buNone/>
            </a:pPr>
            <a:r>
              <a:rPr lang="lt-LT" dirty="0"/>
              <a:t>Parengė Vilniaus Užupio gimnazijos istorijos mokytojas Robertas Ramanauskas</a:t>
            </a:r>
            <a:endParaRPr lang="en-US" dirty="0"/>
          </a:p>
        </p:txBody>
      </p:sp>
      <p:sp>
        <p:nvSpPr>
          <p:cNvPr id="3" name="Ovalas 2"/>
          <p:cNvSpPr/>
          <p:nvPr/>
        </p:nvSpPr>
        <p:spPr>
          <a:xfrm>
            <a:off x="11139054" y="147782"/>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TextBox 3"/>
          <p:cNvSpPr txBox="1"/>
          <p:nvPr/>
        </p:nvSpPr>
        <p:spPr>
          <a:xfrm>
            <a:off x="11259125" y="314112"/>
            <a:ext cx="665019" cy="461665"/>
          </a:xfrm>
          <a:prstGeom prst="rect">
            <a:avLst/>
          </a:prstGeom>
          <a:noFill/>
        </p:spPr>
        <p:txBody>
          <a:bodyPr wrap="square" rtlCol="0">
            <a:spAutoFit/>
          </a:bodyPr>
          <a:lstStyle/>
          <a:p>
            <a:pPr algn="ctr"/>
            <a:r>
              <a:rPr lang="en-US" sz="2400" b="1" dirty="0"/>
              <a:t>1</a:t>
            </a:r>
            <a:endParaRPr lang="lt-LT" sz="2400" b="1" dirty="0"/>
          </a:p>
        </p:txBody>
      </p:sp>
      <p:pic>
        <p:nvPicPr>
          <p:cNvPr id="6" name="Paveikslėlis 5" descr="Paveikslėlis, kuriame yra tekstas, Šriftas, ekrano kopija, Grafika&#10;&#10;Automatiškai sugeneruotas aprašymas">
            <a:extLst>
              <a:ext uri="{FF2B5EF4-FFF2-40B4-BE49-F238E27FC236}">
                <a16:creationId xmlns:a16="http://schemas.microsoft.com/office/drawing/2014/main" id="{F7E0F972-D21D-0CA5-27B8-9387F42B3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791" y="5093053"/>
            <a:ext cx="1639180" cy="10872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424873" y="391402"/>
            <a:ext cx="9162472" cy="5940088"/>
          </a:xfrm>
          <a:prstGeom prst="rect">
            <a:avLst/>
          </a:prstGeom>
        </p:spPr>
        <p:txBody>
          <a:bodyPr wrap="square">
            <a:spAutoFit/>
          </a:bodyPr>
          <a:lstStyle/>
          <a:p>
            <a:pPr marL="0" indent="0">
              <a:buNone/>
            </a:pPr>
            <a:r>
              <a:rPr lang="lt-LT" sz="2000" b="1" dirty="0"/>
              <a:t>SĄVOKOS</a:t>
            </a:r>
          </a:p>
          <a:p>
            <a:pPr marL="0" indent="0">
              <a:buNone/>
            </a:pPr>
            <a:r>
              <a:rPr lang="lt-LT" sz="2000" b="1" dirty="0"/>
              <a:t>Aristokratija - </a:t>
            </a:r>
            <a:r>
              <a:rPr lang="lt-LT" sz="2000" dirty="0"/>
              <a:t>[</a:t>
            </a:r>
            <a:r>
              <a:rPr lang="lt-LT" sz="2000" dirty="0" err="1"/>
              <a:t>gr</a:t>
            </a:r>
            <a:r>
              <a:rPr lang="lt-LT" sz="2000" dirty="0"/>
              <a:t>. </a:t>
            </a:r>
            <a:r>
              <a:rPr lang="lt-LT" sz="2000" dirty="0" err="1"/>
              <a:t>aristokratia</a:t>
            </a:r>
            <a:r>
              <a:rPr lang="lt-LT" sz="2000" dirty="0"/>
              <a:t> &lt; </a:t>
            </a:r>
            <a:r>
              <a:rPr lang="lt-LT" sz="2000" dirty="0" err="1"/>
              <a:t>aristos</a:t>
            </a:r>
            <a:r>
              <a:rPr lang="lt-LT" sz="2000" dirty="0"/>
              <a:t> — geriausias + kratos — valdžia]: aukščiausias privilegijuotas ir turtingiausias visuomenės sluoksnis, paremtas kilme.</a:t>
            </a:r>
          </a:p>
          <a:p>
            <a:pPr marL="0" indent="0" algn="just">
              <a:buNone/>
            </a:pPr>
            <a:r>
              <a:rPr lang="lt-LT" sz="2000" b="1" dirty="0"/>
              <a:t>Domenas – </a:t>
            </a:r>
            <a:r>
              <a:rPr lang="lt-LT" sz="2000" dirty="0"/>
              <a:t>istoriškai  vidurinių amžių Europoje stambaus feodalo, dažniausiai valdovo žemės valda, iš kurioje gyvenančių priklausomų valstiečių rentos buvo gaunamos pagrindinės pajamos.</a:t>
            </a:r>
          </a:p>
          <a:p>
            <a:pPr marL="0" indent="0" algn="just">
              <a:buNone/>
            </a:pPr>
            <a:r>
              <a:rPr lang="lt-LT" sz="2000" b="1" dirty="0" err="1"/>
              <a:t>Vasalitetas</a:t>
            </a:r>
            <a:r>
              <a:rPr lang="lt-LT" sz="2000" b="1" dirty="0"/>
              <a:t> </a:t>
            </a:r>
            <a:r>
              <a:rPr lang="lt-LT" sz="2000" dirty="0"/>
              <a:t>- </a:t>
            </a:r>
            <a:r>
              <a:rPr lang="lt-LT" sz="2000" b="1" dirty="0" err="1"/>
              <a:t>vasalitètas</a:t>
            </a:r>
            <a:r>
              <a:rPr lang="lt-LT" sz="2000" dirty="0"/>
              <a:t> (</a:t>
            </a:r>
            <a:r>
              <a:rPr lang="lt-LT" sz="2000" dirty="0" err="1"/>
              <a:t>pranc</a:t>
            </a:r>
            <a:r>
              <a:rPr lang="lt-LT" sz="2000" dirty="0"/>
              <a:t>. </a:t>
            </a:r>
            <a:r>
              <a:rPr lang="lt-LT" sz="2000" i="1" dirty="0" err="1"/>
              <a:t>vassalité</a:t>
            </a:r>
            <a:r>
              <a:rPr lang="lt-LT" sz="2000" dirty="0"/>
              <a:t> &lt; </a:t>
            </a:r>
            <a:r>
              <a:rPr lang="lt-LT" sz="2000" dirty="0" err="1"/>
              <a:t>lot</a:t>
            </a:r>
            <a:r>
              <a:rPr lang="lt-LT" sz="2000" dirty="0"/>
              <a:t>. </a:t>
            </a:r>
            <a:r>
              <a:rPr lang="lt-LT" sz="2000" i="1" dirty="0" err="1"/>
              <a:t>vassus</a:t>
            </a:r>
            <a:r>
              <a:rPr lang="lt-LT" sz="2000" dirty="0"/>
              <a:t> – tarnas), vidurinių amžių asmeninė vienų feodalų priklausomybė nuo kitų; feodalinė hierarchija. Smulkesnieji feodalai (vasalas) atlikdavo karinę ir kitas pareigas stambesniesiems, t. y. senjorams, už tai naudojosi šių </a:t>
            </a:r>
            <a:r>
              <a:rPr lang="lt-LT" sz="2000" dirty="0" err="1"/>
              <a:t>teikimais</a:t>
            </a:r>
            <a:r>
              <a:rPr lang="lt-LT" sz="2000" dirty="0"/>
              <a:t> pajamų šaltiniais ir globa. Globėjas buvo kito, galingesnio, feodalo vasalas. Vyriausiasis senjoras buvo siuzerenas (valdovas). Sudarant </a:t>
            </a:r>
            <a:r>
              <a:rPr lang="lt-LT" sz="2000" dirty="0" err="1"/>
              <a:t>vasaliteto</a:t>
            </a:r>
            <a:r>
              <a:rPr lang="lt-LT" sz="2000" dirty="0"/>
              <a:t> sutartį buvo atliekamos simbolinės apeigos – </a:t>
            </a:r>
            <a:r>
              <a:rPr lang="lt-LT" sz="2000" dirty="0" err="1"/>
              <a:t>omažas</a:t>
            </a:r>
            <a:r>
              <a:rPr lang="lt-LT" sz="2000" dirty="0"/>
              <a:t> arba </a:t>
            </a:r>
            <a:r>
              <a:rPr lang="lt-LT" sz="2000" dirty="0" err="1"/>
              <a:t>investitūra</a:t>
            </a:r>
            <a:r>
              <a:rPr lang="lt-LT" sz="2000" dirty="0"/>
              <a:t>. VIII – IX a. </a:t>
            </a:r>
            <a:r>
              <a:rPr lang="lt-LT" sz="2000" dirty="0" err="1"/>
              <a:t>vasalitetas</a:t>
            </a:r>
            <a:r>
              <a:rPr lang="lt-LT" sz="2000" dirty="0"/>
              <a:t> susidarė Frankų valstybėje. Čia karaliai ir stambieji feodalai už karo tarnybą savo vasalams dalijo žemės valdas (beneficija), kurios vėliau tapo feodais. Centralizuota valdžia buvo silpna, todėl </a:t>
            </a:r>
            <a:r>
              <a:rPr lang="lt-LT" sz="2000" dirty="0" err="1"/>
              <a:t>vasalitetas</a:t>
            </a:r>
            <a:r>
              <a:rPr lang="lt-LT" sz="2000" dirty="0"/>
              <a:t> padėjo išlaikyti feodalų monopolinę žemėvaldą ir valstiečių priklausomybę nuo jų. Susikūrus centralizuotoms feodalinėms valstybėms </a:t>
            </a:r>
            <a:r>
              <a:rPr lang="lt-LT" sz="2000" dirty="0" err="1"/>
              <a:t>vasalitetas</a:t>
            </a:r>
            <a:r>
              <a:rPr lang="lt-LT" sz="2000" dirty="0"/>
              <a:t> ilgainiui išnyko.</a:t>
            </a:r>
          </a:p>
        </p:txBody>
      </p:sp>
      <p:sp>
        <p:nvSpPr>
          <p:cNvPr id="4" name="Ovalas 3"/>
          <p:cNvSpPr/>
          <p:nvPr/>
        </p:nvSpPr>
        <p:spPr>
          <a:xfrm>
            <a:off x="10843490" y="249382"/>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963561" y="415712"/>
            <a:ext cx="665019" cy="461665"/>
          </a:xfrm>
          <a:prstGeom prst="rect">
            <a:avLst/>
          </a:prstGeom>
          <a:noFill/>
        </p:spPr>
        <p:txBody>
          <a:bodyPr wrap="square" rtlCol="0">
            <a:spAutoFit/>
          </a:bodyPr>
          <a:lstStyle/>
          <a:p>
            <a:pPr algn="ctr"/>
            <a:r>
              <a:rPr lang="en-US" sz="2400" b="1" dirty="0"/>
              <a:t>10</a:t>
            </a:r>
            <a:endParaRPr lang="lt-LT" sz="2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urinio vietos rezervavimo ženklas 2"/>
          <p:cNvSpPr txBox="1">
            <a:spLocks/>
          </p:cNvSpPr>
          <p:nvPr/>
        </p:nvSpPr>
        <p:spPr bwMode="auto">
          <a:xfrm>
            <a:off x="1" y="107662"/>
            <a:ext cx="10515600" cy="529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0" indent="0" algn="l" rtl="0" fontAlgn="base">
              <a:lnSpc>
                <a:spcPct val="90000"/>
              </a:lnSpc>
              <a:spcBef>
                <a:spcPts val="1000"/>
              </a:spcBef>
              <a:spcAft>
                <a:spcPct val="0"/>
              </a:spcAft>
              <a:buFont typeface="Arial" charset="0"/>
              <a:buNone/>
              <a:defRPr sz="3200" kern="1200">
                <a:solidFill>
                  <a:schemeClr val="accent1"/>
                </a:solidFill>
                <a:latin typeface="+mn-lt"/>
                <a:ea typeface="+mn-ea"/>
                <a:cs typeface="+mn-cs"/>
              </a:defRPr>
            </a:lvl1pPr>
            <a:lvl2pPr marL="457200" indent="0" algn="l" rtl="0" fontAlgn="base">
              <a:lnSpc>
                <a:spcPct val="90000"/>
              </a:lnSpc>
              <a:spcBef>
                <a:spcPts val="500"/>
              </a:spcBef>
              <a:spcAft>
                <a:spcPct val="0"/>
              </a:spcAft>
              <a:buFont typeface="Arial"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err="1"/>
              <a:t>Ankstyvosios</a:t>
            </a:r>
            <a:r>
              <a:rPr lang="en-US" dirty="0"/>
              <a:t> </a:t>
            </a:r>
            <a:r>
              <a:rPr lang="en-US" dirty="0" err="1"/>
              <a:t>monarchijos</a:t>
            </a:r>
            <a:r>
              <a:rPr lang="en-US" dirty="0"/>
              <a:t> </a:t>
            </a:r>
            <a:r>
              <a:rPr lang="en-US" dirty="0" err="1"/>
              <a:t>laik</a:t>
            </a:r>
            <a:r>
              <a:rPr lang="lt-LT" dirty="0"/>
              <a:t>ų</a:t>
            </a:r>
            <a:r>
              <a:rPr lang="en-US" dirty="0"/>
              <a:t> </a:t>
            </a:r>
            <a:r>
              <a:rPr lang="en-US" dirty="0" err="1"/>
              <a:t>visuomen</a:t>
            </a:r>
            <a:r>
              <a:rPr lang="lt-LT" dirty="0"/>
              <a:t>ė</a:t>
            </a:r>
            <a:r>
              <a:rPr lang="en-US" dirty="0"/>
              <a:t>s </a:t>
            </a:r>
            <a:r>
              <a:rPr lang="en-US" dirty="0" err="1"/>
              <a:t>strukt</a:t>
            </a:r>
            <a:r>
              <a:rPr lang="lt-LT" dirty="0"/>
              <a:t>ū</a:t>
            </a:r>
            <a:r>
              <a:rPr lang="en-US" dirty="0" err="1"/>
              <a:t>ra</a:t>
            </a:r>
            <a:endParaRPr lang="lt-LT" dirty="0"/>
          </a:p>
        </p:txBody>
      </p:sp>
      <p:pic>
        <p:nvPicPr>
          <p:cNvPr id="8" name="Picture 2" descr="https://s-media-cache-ak0.pinimg.com/736x/1b/1a/4b/1b1a4b3a334657fd5058c34816e9595a--middle-english-social-c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49" y="637310"/>
            <a:ext cx="4428031" cy="59020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29727" y="637310"/>
            <a:ext cx="5624947" cy="923330"/>
          </a:xfrm>
          <a:prstGeom prst="rect">
            <a:avLst/>
          </a:prstGeom>
          <a:noFill/>
        </p:spPr>
        <p:txBody>
          <a:bodyPr wrap="square" rtlCol="0">
            <a:spAutoFit/>
          </a:bodyPr>
          <a:lstStyle/>
          <a:p>
            <a:endParaRPr lang="lt-LT" dirty="0"/>
          </a:p>
          <a:p>
            <a:r>
              <a:rPr lang="lt-LT" dirty="0"/>
              <a:t>Krikščionių Bažnyčia ir jos </a:t>
            </a:r>
            <a:r>
              <a:rPr lang="lt-LT" b="1" dirty="0"/>
              <a:t>dvasininkai</a:t>
            </a:r>
            <a:r>
              <a:rPr lang="lt-LT" dirty="0"/>
              <a:t> kaip aukščiausias </a:t>
            </a:r>
          </a:p>
          <a:p>
            <a:r>
              <a:rPr lang="lt-LT" b="1" dirty="0"/>
              <a:t>I luomas</a:t>
            </a:r>
          </a:p>
        </p:txBody>
      </p:sp>
      <p:sp>
        <p:nvSpPr>
          <p:cNvPr id="10" name="TextBox 9"/>
          <p:cNvSpPr txBox="1"/>
          <p:nvPr/>
        </p:nvSpPr>
        <p:spPr>
          <a:xfrm>
            <a:off x="4565072" y="1967345"/>
            <a:ext cx="6086764" cy="4308872"/>
          </a:xfrm>
          <a:prstGeom prst="rect">
            <a:avLst/>
          </a:prstGeom>
          <a:noFill/>
        </p:spPr>
        <p:txBody>
          <a:bodyPr wrap="square" rtlCol="0">
            <a:spAutoFit/>
          </a:bodyPr>
          <a:lstStyle/>
          <a:p>
            <a:r>
              <a:rPr lang="lt-LT" sz="1600" b="1" dirty="0"/>
              <a:t>II luomas </a:t>
            </a:r>
            <a:r>
              <a:rPr lang="lt-LT" sz="1600" dirty="0"/>
              <a:t>tarpusavyje susijęs </a:t>
            </a:r>
            <a:r>
              <a:rPr lang="lt-LT" sz="1600" dirty="0" err="1"/>
              <a:t>vasaliteto</a:t>
            </a:r>
            <a:r>
              <a:rPr lang="lt-LT" sz="1600" dirty="0"/>
              <a:t> santykiais</a:t>
            </a:r>
          </a:p>
          <a:p>
            <a:r>
              <a:rPr lang="lt-LT" sz="1600" b="1" dirty="0"/>
              <a:t>Karalius</a:t>
            </a:r>
            <a:r>
              <a:rPr lang="lt-LT" sz="1600" dirty="0"/>
              <a:t> (monarchas) pirmasis valstybės bajoras ir siuzerenas – aukščiausiasis senjoras</a:t>
            </a:r>
          </a:p>
          <a:p>
            <a:r>
              <a:rPr lang="lt-LT" sz="1600" dirty="0"/>
              <a:t>Artimiausi karaliaus vasalai – </a:t>
            </a:r>
            <a:r>
              <a:rPr lang="lt-LT" sz="1600" b="1" dirty="0"/>
              <a:t>grafai hercogai</a:t>
            </a:r>
            <a:r>
              <a:rPr lang="lt-LT" sz="1600" dirty="0"/>
              <a:t>, jiems pavaldūs </a:t>
            </a:r>
            <a:r>
              <a:rPr lang="lt-LT" sz="1600" b="1" dirty="0"/>
              <a:t>baronai</a:t>
            </a:r>
            <a:r>
              <a:rPr lang="lt-LT" sz="1600" dirty="0"/>
              <a:t> sudarė aukščiausią bajorijos sluoksnį – </a:t>
            </a:r>
            <a:r>
              <a:rPr lang="lt-LT" sz="1600" b="1" dirty="0"/>
              <a:t>aristokratiją</a:t>
            </a:r>
            <a:r>
              <a:rPr lang="lt-LT" sz="1600" dirty="0"/>
              <a:t> – stambiuosius žemvaldžius</a:t>
            </a:r>
          </a:p>
          <a:p>
            <a:endParaRPr lang="lt-LT" sz="1600" dirty="0"/>
          </a:p>
          <a:p>
            <a:r>
              <a:rPr lang="lt-LT" sz="1600" b="1" dirty="0"/>
              <a:t>Bajorai riteriai </a:t>
            </a:r>
            <a:r>
              <a:rPr lang="lt-LT" sz="1600" dirty="0"/>
              <a:t>– smulkūs ir vidutiniai žemvaldžiai už feodą atlikę karo tarnybą karaliui arba stambiems feodalams</a:t>
            </a:r>
          </a:p>
          <a:p>
            <a:r>
              <a:rPr lang="lt-LT" sz="1600" b="1" dirty="0"/>
              <a:t>III luomas</a:t>
            </a:r>
          </a:p>
          <a:p>
            <a:r>
              <a:rPr lang="lt-LT" sz="1600" b="1" dirty="0"/>
              <a:t>Laisvieji žmonės</a:t>
            </a:r>
            <a:r>
              <a:rPr lang="lt-LT" sz="1600" dirty="0"/>
              <a:t>. Savivaldą turinčių miestų gyventojai ir laisvieji valstiečiai </a:t>
            </a:r>
            <a:r>
              <a:rPr lang="lt-LT" sz="1600" dirty="0" err="1"/>
              <a:t>alodininkai</a:t>
            </a:r>
            <a:endParaRPr lang="lt-LT" sz="1600" dirty="0"/>
          </a:p>
          <a:p>
            <a:endParaRPr lang="lt-LT" sz="1600" dirty="0"/>
          </a:p>
          <a:p>
            <a:r>
              <a:rPr lang="lt-LT" sz="1600" b="1" dirty="0"/>
              <a:t>Baudžiauninkai</a:t>
            </a:r>
            <a:r>
              <a:rPr lang="lt-LT" sz="1600" dirty="0"/>
              <a:t> – priklausę bažnytiniams ir pasaulietiniams senjorams, kuriems už skirtinį dirbamos žemės sklypą atlikdavo prievoles, kurios buvo žemvaldžių pajamų šaltinis – žemės renta</a:t>
            </a:r>
          </a:p>
          <a:p>
            <a:endParaRPr lang="lt-LT" dirty="0"/>
          </a:p>
        </p:txBody>
      </p:sp>
      <p:sp>
        <p:nvSpPr>
          <p:cNvPr id="6" name="Ovalas 5"/>
          <p:cNvSpPr/>
          <p:nvPr/>
        </p:nvSpPr>
        <p:spPr>
          <a:xfrm>
            <a:off x="10880436" y="240146"/>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TextBox 10"/>
          <p:cNvSpPr txBox="1"/>
          <p:nvPr/>
        </p:nvSpPr>
        <p:spPr>
          <a:xfrm>
            <a:off x="11000507" y="406476"/>
            <a:ext cx="665019" cy="461665"/>
          </a:xfrm>
          <a:prstGeom prst="rect">
            <a:avLst/>
          </a:prstGeom>
          <a:noFill/>
        </p:spPr>
        <p:txBody>
          <a:bodyPr wrap="square" rtlCol="0">
            <a:spAutoFit/>
          </a:bodyPr>
          <a:lstStyle/>
          <a:p>
            <a:pPr algn="ctr"/>
            <a:r>
              <a:rPr lang="en-US" sz="2400" b="1" dirty="0"/>
              <a:t>11</a:t>
            </a:r>
            <a:endParaRPr lang="lt-LT" sz="2400" b="1" dirty="0"/>
          </a:p>
        </p:txBody>
      </p:sp>
    </p:spTree>
    <p:extLst>
      <p:ext uri="{BB962C8B-B14F-4D97-AF65-F5344CB8AC3E}">
        <p14:creationId xmlns:p14="http://schemas.microsoft.com/office/powerpoint/2010/main" val="418355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4257963" y="233924"/>
            <a:ext cx="7536873" cy="5632311"/>
          </a:xfrm>
          <a:prstGeom prst="rect">
            <a:avLst/>
          </a:prstGeom>
        </p:spPr>
        <p:txBody>
          <a:bodyPr wrap="square">
            <a:spAutoFit/>
          </a:bodyPr>
          <a:lstStyle/>
          <a:p>
            <a:pPr marL="0" indent="0">
              <a:buNone/>
            </a:pPr>
            <a:r>
              <a:rPr lang="lt-LT" sz="2400" b="1" dirty="0"/>
              <a:t>Karolio Didžiojo valdymas</a:t>
            </a:r>
          </a:p>
          <a:p>
            <a:pPr>
              <a:buFont typeface="Wingdings" panose="05000000000000000000" pitchFamily="2" charset="2"/>
              <a:buChar char="§"/>
            </a:pPr>
            <a:r>
              <a:rPr lang="lt-LT" sz="2400" dirty="0"/>
              <a:t>Kova su Pirėnų musulmonais, teritorijų ir krikščionybės plėtra į Rytus nuo Frankų karalystės saksų ir slavų žemėse;</a:t>
            </a:r>
          </a:p>
          <a:p>
            <a:pPr>
              <a:buFont typeface="Wingdings" panose="05000000000000000000" pitchFamily="2" charset="2"/>
              <a:buChar char="§"/>
            </a:pPr>
            <a:r>
              <a:rPr lang="en-US" sz="2400" dirty="0"/>
              <a:t>800 m. </a:t>
            </a:r>
            <a:r>
              <a:rPr lang="en-US" sz="2400" dirty="0" err="1"/>
              <a:t>popie</a:t>
            </a:r>
            <a:r>
              <a:rPr lang="lt-LT" sz="2400" dirty="0"/>
              <a:t>ž</a:t>
            </a:r>
            <a:r>
              <a:rPr lang="en-US" sz="2400" dirty="0" err="1"/>
              <a:t>ius</a:t>
            </a:r>
            <a:r>
              <a:rPr lang="en-US" sz="2400" dirty="0"/>
              <a:t> </a:t>
            </a:r>
            <a:r>
              <a:rPr lang="en-US" sz="2400" dirty="0" err="1"/>
              <a:t>Leonas</a:t>
            </a:r>
            <a:r>
              <a:rPr lang="en-US" sz="2400" dirty="0"/>
              <a:t> III</a:t>
            </a:r>
            <a:r>
              <a:rPr lang="lt-LT" sz="2400" dirty="0"/>
              <a:t> </a:t>
            </a:r>
            <a:r>
              <a:rPr lang="lt-LT" sz="2400" dirty="0" err="1"/>
              <a:t>karolį</a:t>
            </a:r>
            <a:r>
              <a:rPr lang="lt-LT" sz="2400" dirty="0"/>
              <a:t> karūnuoja Romos imperatoriumi;</a:t>
            </a:r>
          </a:p>
          <a:p>
            <a:pPr>
              <a:buFont typeface="Wingdings" panose="05000000000000000000" pitchFamily="2" charset="2"/>
              <a:buChar char="§"/>
            </a:pPr>
            <a:r>
              <a:rPr lang="lt-LT" sz="2400" dirty="0"/>
              <a:t>Frankų </a:t>
            </a:r>
            <a:r>
              <a:rPr lang="lt-LT" sz="2400" dirty="0" err="1"/>
              <a:t>karalaystė</a:t>
            </a:r>
            <a:r>
              <a:rPr lang="lt-LT" sz="2400" dirty="0"/>
              <a:t> ir </a:t>
            </a:r>
            <a:r>
              <a:rPr lang="lt-LT" sz="2400" b="1" dirty="0"/>
              <a:t>imperija</a:t>
            </a:r>
            <a:r>
              <a:rPr lang="lt-LT" sz="2400" dirty="0"/>
              <a:t> valdoma nuolat iš provincijos į provinciją keliaujančio valdovo dvaro;</a:t>
            </a:r>
          </a:p>
          <a:p>
            <a:pPr>
              <a:buFont typeface="Wingdings" panose="05000000000000000000" pitchFamily="2" charset="2"/>
              <a:buChar char="§"/>
            </a:pPr>
            <a:r>
              <a:rPr lang="lt-LT" sz="2400" dirty="0"/>
              <a:t>Valstybės teritoriją valdė apie </a:t>
            </a:r>
            <a:r>
              <a:rPr lang="en-US" sz="2400" dirty="0"/>
              <a:t>300 </a:t>
            </a:r>
            <a:r>
              <a:rPr lang="en-US" sz="2400" dirty="0" err="1"/>
              <a:t>graf</a:t>
            </a:r>
            <a:r>
              <a:rPr lang="lt-LT" sz="2400" dirty="0"/>
              <a:t>ų – karaliaus vasalų vietininkų, kurių veiklą prižiūrėjo vyskupai;</a:t>
            </a:r>
          </a:p>
          <a:p>
            <a:pPr>
              <a:buFont typeface="Wingdings" panose="05000000000000000000" pitchFamily="2" charset="2"/>
              <a:buChar char="§"/>
            </a:pPr>
            <a:r>
              <a:rPr lang="lt-LT" sz="2400" dirty="0"/>
              <a:t>Vyskupijos ir abatijos buvo laikomos karaliaus beneficijomis, bažnyčia buvo faktiškai pavaldi Karoliui Didžiajam;</a:t>
            </a:r>
          </a:p>
          <a:p>
            <a:pPr>
              <a:buFont typeface="Wingdings" panose="05000000000000000000" pitchFamily="2" charset="2"/>
              <a:buChar char="§"/>
            </a:pPr>
            <a:r>
              <a:rPr lang="lt-LT" sz="2400" dirty="0"/>
              <a:t>Daugiatautės imperijos stabilumas buvo išlaikomas per vasalinius ryšius.</a:t>
            </a:r>
          </a:p>
        </p:txBody>
      </p:sp>
      <p:sp>
        <p:nvSpPr>
          <p:cNvPr id="4" name="Ovalas 3"/>
          <p:cNvSpPr/>
          <p:nvPr/>
        </p:nvSpPr>
        <p:spPr>
          <a:xfrm>
            <a:off x="10732654" y="138546"/>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852725" y="304876"/>
            <a:ext cx="665019" cy="461665"/>
          </a:xfrm>
          <a:prstGeom prst="rect">
            <a:avLst/>
          </a:prstGeom>
          <a:noFill/>
        </p:spPr>
        <p:txBody>
          <a:bodyPr wrap="square" rtlCol="0">
            <a:spAutoFit/>
          </a:bodyPr>
          <a:lstStyle/>
          <a:p>
            <a:pPr algn="ctr"/>
            <a:r>
              <a:rPr lang="en-US" sz="2400" b="1" dirty="0"/>
              <a:t>12</a:t>
            </a:r>
            <a:endParaRPr lang="lt-LT" sz="2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314035" y="267855"/>
            <a:ext cx="10187709" cy="4401205"/>
          </a:xfrm>
          <a:prstGeom prst="rect">
            <a:avLst/>
          </a:prstGeom>
        </p:spPr>
        <p:txBody>
          <a:bodyPr wrap="square">
            <a:spAutoFit/>
          </a:bodyPr>
          <a:lstStyle/>
          <a:p>
            <a:pPr marL="0" indent="0">
              <a:buNone/>
            </a:pPr>
            <a:r>
              <a:rPr lang="lt-LT" sz="2800" b="1" dirty="0"/>
              <a:t>SĄVOKOS</a:t>
            </a:r>
          </a:p>
          <a:p>
            <a:r>
              <a:rPr lang="lt-LT" sz="2800" b="1" dirty="0"/>
              <a:t>Imperija - </a:t>
            </a:r>
            <a:r>
              <a:rPr lang="lt-LT" sz="2800" dirty="0"/>
              <a:t>(</a:t>
            </a:r>
            <a:r>
              <a:rPr lang="lt-LT" sz="2800" dirty="0" err="1"/>
              <a:t>lot</a:t>
            </a:r>
            <a:r>
              <a:rPr lang="lt-LT" sz="2800" dirty="0"/>
              <a:t>. </a:t>
            </a:r>
            <a:r>
              <a:rPr lang="lt-LT" sz="2800" dirty="0" err="1"/>
              <a:t>imperium</a:t>
            </a:r>
            <a:r>
              <a:rPr lang="lt-LT" sz="2800" dirty="0"/>
              <a:t> – karinė senosios Romos vadovybė) – stambi monarcho imperatoriaus valdoma valstybė, dažnai stipri kariniu ir politiniu požiūriu. Aiškaus apibrėžimo sąvoka imperija neturi. Imperija gali būti vadinama:</a:t>
            </a:r>
          </a:p>
          <a:p>
            <a:pPr>
              <a:buFont typeface="Wingdings" panose="05000000000000000000" pitchFamily="2" charset="2"/>
              <a:buChar char="§"/>
            </a:pPr>
            <a:r>
              <a:rPr lang="lt-LT" sz="2800" dirty="0"/>
              <a:t>Valstybė, kurią sudaro kelios karalystės ar panašaus rango valdos.</a:t>
            </a:r>
          </a:p>
          <a:p>
            <a:pPr>
              <a:buFont typeface="Wingdings" panose="05000000000000000000" pitchFamily="2" charset="2"/>
              <a:buChar char="§"/>
            </a:pPr>
            <a:r>
              <a:rPr lang="lt-LT" sz="2800" dirty="0"/>
              <a:t>Valstybė, apimanti teritorijas ir tautas, kultūriškai ir </a:t>
            </a:r>
            <a:r>
              <a:rPr lang="lt-LT" sz="2800" dirty="0" err="1"/>
              <a:t>etniškai</a:t>
            </a:r>
            <a:r>
              <a:rPr lang="lt-LT" sz="2800" dirty="0"/>
              <a:t> besiskiriančias nuo centro, kuriame sutelkta valdžia, kultūros.</a:t>
            </a:r>
          </a:p>
          <a:p>
            <a:pPr>
              <a:buFont typeface="Wingdings" panose="05000000000000000000" pitchFamily="2" charset="2"/>
              <a:buChar char="§"/>
            </a:pPr>
            <a:r>
              <a:rPr lang="lt-LT" sz="2800" dirty="0"/>
              <a:t>Valstybė, kuri tradiciškai turi imperijos titulą.</a:t>
            </a:r>
          </a:p>
        </p:txBody>
      </p:sp>
      <p:sp>
        <p:nvSpPr>
          <p:cNvPr id="4" name="Ovalas 3"/>
          <p:cNvSpPr/>
          <p:nvPr/>
        </p:nvSpPr>
        <p:spPr>
          <a:xfrm>
            <a:off x="10982035" y="267855"/>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1102106" y="434185"/>
            <a:ext cx="665019" cy="461665"/>
          </a:xfrm>
          <a:prstGeom prst="rect">
            <a:avLst/>
          </a:prstGeom>
          <a:noFill/>
        </p:spPr>
        <p:txBody>
          <a:bodyPr wrap="square" rtlCol="0">
            <a:spAutoFit/>
          </a:bodyPr>
          <a:lstStyle/>
          <a:p>
            <a:pPr algn="ctr"/>
            <a:r>
              <a:rPr lang="en-US" sz="2400" b="1" dirty="0"/>
              <a:t>13</a:t>
            </a:r>
            <a:endParaRPr lang="lt-LT" sz="2400" b="1" dirty="0"/>
          </a:p>
        </p:txBody>
      </p:sp>
    </p:spTree>
    <p:extLst>
      <p:ext uri="{BB962C8B-B14F-4D97-AF65-F5344CB8AC3E}">
        <p14:creationId xmlns:p14="http://schemas.microsoft.com/office/powerpoint/2010/main" val="3697305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8619" y="259293"/>
            <a:ext cx="10492508" cy="2031325"/>
          </a:xfrm>
          <a:prstGeom prst="rect">
            <a:avLst/>
          </a:prstGeom>
          <a:noFill/>
        </p:spPr>
        <p:txBody>
          <a:bodyPr wrap="square" rtlCol="0">
            <a:spAutoFit/>
          </a:bodyPr>
          <a:lstStyle/>
          <a:p>
            <a:pPr algn="just"/>
            <a:r>
              <a:rPr lang="en-US" dirty="0"/>
              <a:t>	</a:t>
            </a:r>
            <a:r>
              <a:rPr lang="lt-LT" dirty="0"/>
              <a:t>[...] Prancūzijoje ir </a:t>
            </a:r>
            <a:r>
              <a:rPr lang="en-US" dirty="0"/>
              <a:t>V</a:t>
            </a:r>
            <a:r>
              <a:rPr lang="lt-LT" dirty="0" err="1"/>
              <a:t>okietijoje</a:t>
            </a:r>
            <a:r>
              <a:rPr lang="lt-LT" dirty="0"/>
              <a:t> Karolis Didysis buvo gerbiamas kaip šių šalių karališkųjų giminių pradininkas. Prancūzai </a:t>
            </a:r>
            <a:r>
              <a:rPr lang="lt-LT" i="1" dirty="0" err="1"/>
              <a:t>Charlemagne</a:t>
            </a:r>
            <a:r>
              <a:rPr lang="lt-LT" i="1" dirty="0"/>
              <a:t>, o vokiečiai </a:t>
            </a:r>
            <a:r>
              <a:rPr lang="lt-LT" i="1" dirty="0" err="1"/>
              <a:t>Karl</a:t>
            </a:r>
            <a:r>
              <a:rPr lang="lt-LT" i="1" dirty="0"/>
              <a:t> </a:t>
            </a:r>
            <a:r>
              <a:rPr lang="lt-LT" i="1" dirty="0" err="1"/>
              <a:t>der</a:t>
            </a:r>
            <a:r>
              <a:rPr lang="lt-LT" i="1" dirty="0"/>
              <a:t> </a:t>
            </a:r>
            <a:r>
              <a:rPr lang="lt-LT" i="1" dirty="0" err="1"/>
              <a:t>Grosse</a:t>
            </a:r>
            <a:r>
              <a:rPr lang="lt-LT" i="1" dirty="0"/>
              <a:t> </a:t>
            </a:r>
            <a:r>
              <a:rPr lang="lt-LT" dirty="0"/>
              <a:t>laikė ne franku, o nacionaliniu – atitinkamai prancūzų ar vokiečių – didvyriu. [...] </a:t>
            </a:r>
          </a:p>
          <a:p>
            <a:pPr algn="just"/>
            <a:r>
              <a:rPr lang="lt-LT" dirty="0"/>
              <a:t>	XX a. </a:t>
            </a:r>
            <a:r>
              <a:rPr lang="lt-LT" dirty="0" err="1"/>
              <a:t>karolis</a:t>
            </a:r>
            <a:r>
              <a:rPr lang="lt-LT" dirty="0"/>
              <a:t> Didysis labiau gerbiamas kaip prancūzų ir vokiečių susitaikymo simbolis. [...] (kai) </a:t>
            </a:r>
            <a:r>
              <a:rPr lang="en-US" dirty="0"/>
              <a:t>1955 m. </a:t>
            </a:r>
            <a:r>
              <a:rPr lang="lt-LT" dirty="0"/>
              <a:t>Europos taryba įsteigė apdovanojimą „už nuopelnus Europos vienybei, buvo </a:t>
            </a:r>
            <a:r>
              <a:rPr lang="lt-LT" dirty="0" err="1"/>
              <a:t>apeliuojama</a:t>
            </a:r>
            <a:r>
              <a:rPr lang="lt-LT" dirty="0"/>
              <a:t> į tą pačią istorinę figūrą – Karolį Didįjį.</a:t>
            </a:r>
          </a:p>
          <a:p>
            <a:pPr algn="just"/>
            <a:r>
              <a:rPr lang="en-US" dirty="0"/>
              <a:t>Davies N. Europa. </a:t>
            </a:r>
            <a:r>
              <a:rPr lang="en-US" dirty="0" err="1"/>
              <a:t>Istorija</a:t>
            </a:r>
            <a:r>
              <a:rPr lang="en-US" dirty="0"/>
              <a:t>, V. 2002, P. 318</a:t>
            </a:r>
            <a:endParaRPr lang="lt-LT" dirty="0"/>
          </a:p>
        </p:txBody>
      </p:sp>
      <p:pic>
        <p:nvPicPr>
          <p:cNvPr id="1026" name="Picture 2" descr="Nuotr. iš „route-charlemagne.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19" y="2452654"/>
            <a:ext cx="4802909" cy="33200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8619" y="5934702"/>
            <a:ext cx="4886037" cy="369332"/>
          </a:xfrm>
          <a:prstGeom prst="rect">
            <a:avLst/>
          </a:prstGeom>
          <a:noFill/>
        </p:spPr>
        <p:txBody>
          <a:bodyPr wrap="square" rtlCol="0">
            <a:spAutoFit/>
          </a:bodyPr>
          <a:lstStyle/>
          <a:p>
            <a:r>
              <a:rPr lang="en-US" dirty="0" err="1"/>
              <a:t>Nuotrauka</a:t>
            </a:r>
            <a:r>
              <a:rPr lang="en-US" dirty="0"/>
              <a:t> </a:t>
            </a:r>
            <a:r>
              <a:rPr lang="en-US" dirty="0" err="1"/>
              <a:t>i</a:t>
            </a:r>
            <a:r>
              <a:rPr lang="lt-LT" dirty="0"/>
              <a:t>š „route-chalemagne.eu“</a:t>
            </a:r>
          </a:p>
        </p:txBody>
      </p:sp>
      <p:sp>
        <p:nvSpPr>
          <p:cNvPr id="6" name="TextBox 5"/>
          <p:cNvSpPr txBox="1"/>
          <p:nvPr/>
        </p:nvSpPr>
        <p:spPr>
          <a:xfrm>
            <a:off x="5430982" y="2540000"/>
            <a:ext cx="6382327" cy="646331"/>
          </a:xfrm>
          <a:prstGeom prst="rect">
            <a:avLst/>
          </a:prstGeom>
          <a:noFill/>
        </p:spPr>
        <p:txBody>
          <a:bodyPr wrap="square" rtlCol="0">
            <a:spAutoFit/>
          </a:bodyPr>
          <a:lstStyle/>
          <a:p>
            <a:r>
              <a:rPr lang="lt-LT" dirty="0"/>
              <a:t>Padarykite išvadą, kodėl </a:t>
            </a:r>
            <a:r>
              <a:rPr lang="en-US" dirty="0"/>
              <a:t>2013 </a:t>
            </a:r>
            <a:r>
              <a:rPr lang="lt-LT" dirty="0"/>
              <a:t>m. LR Prezidentei Daliai Grybauskaitei buvo suteiktas šis apdovanojimas.</a:t>
            </a:r>
          </a:p>
        </p:txBody>
      </p:sp>
      <p:sp>
        <p:nvSpPr>
          <p:cNvPr id="7" name="Ovalas 6"/>
          <p:cNvSpPr/>
          <p:nvPr/>
        </p:nvSpPr>
        <p:spPr>
          <a:xfrm>
            <a:off x="10908146" y="259293"/>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Box 7"/>
          <p:cNvSpPr txBox="1"/>
          <p:nvPr/>
        </p:nvSpPr>
        <p:spPr>
          <a:xfrm>
            <a:off x="11028217" y="425623"/>
            <a:ext cx="665019" cy="461665"/>
          </a:xfrm>
          <a:prstGeom prst="rect">
            <a:avLst/>
          </a:prstGeom>
          <a:noFill/>
        </p:spPr>
        <p:txBody>
          <a:bodyPr wrap="square" rtlCol="0">
            <a:spAutoFit/>
          </a:bodyPr>
          <a:lstStyle/>
          <a:p>
            <a:pPr algn="ctr"/>
            <a:r>
              <a:rPr lang="en-US" sz="2400" b="1" dirty="0"/>
              <a:t>14</a:t>
            </a:r>
            <a:endParaRPr lang="lt-LT" sz="2400" b="1" dirty="0"/>
          </a:p>
        </p:txBody>
      </p:sp>
    </p:spTree>
    <p:extLst>
      <p:ext uri="{BB962C8B-B14F-4D97-AF65-F5344CB8AC3E}">
        <p14:creationId xmlns:p14="http://schemas.microsoft.com/office/powerpoint/2010/main" val="2947876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N m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887" y="273098"/>
            <a:ext cx="3640569" cy="5610466"/>
          </a:xfrm>
          <a:prstGeom prst="rect">
            <a:avLst/>
          </a:prstGeom>
          <a:noFill/>
          <a:extLst>
            <a:ext uri="{909E8E84-426E-40DD-AFC4-6F175D3DCCD1}">
              <a14:hiddenFill xmlns:a14="http://schemas.microsoft.com/office/drawing/2010/main">
                <a:solidFill>
                  <a:srgbClr val="FFFFFF"/>
                </a:solidFill>
              </a14:hiddenFill>
            </a:ext>
          </a:extLst>
        </p:spPr>
      </p:pic>
      <p:pic>
        <p:nvPicPr>
          <p:cNvPr id="4" name="Paveikslėlis 3"/>
          <p:cNvPicPr>
            <a:picLocks noChangeAspect="1"/>
          </p:cNvPicPr>
          <p:nvPr/>
        </p:nvPicPr>
        <p:blipFill>
          <a:blip r:embed="rId3"/>
          <a:stretch>
            <a:fillRect/>
          </a:stretch>
        </p:blipFill>
        <p:spPr>
          <a:xfrm>
            <a:off x="5754255" y="328920"/>
            <a:ext cx="4732338" cy="4871153"/>
          </a:xfrm>
          <a:prstGeom prst="rect">
            <a:avLst/>
          </a:prstGeom>
        </p:spPr>
      </p:pic>
      <p:sp>
        <p:nvSpPr>
          <p:cNvPr id="5" name="TextBox 4"/>
          <p:cNvSpPr txBox="1"/>
          <p:nvPr/>
        </p:nvSpPr>
        <p:spPr>
          <a:xfrm>
            <a:off x="6739225" y="5200073"/>
            <a:ext cx="4732338" cy="923330"/>
          </a:xfrm>
          <a:prstGeom prst="rect">
            <a:avLst/>
          </a:prstGeom>
          <a:noFill/>
        </p:spPr>
        <p:txBody>
          <a:bodyPr wrap="square" rtlCol="0">
            <a:spAutoFit/>
          </a:bodyPr>
          <a:lstStyle/>
          <a:p>
            <a:r>
              <a:rPr lang="lt-LT" dirty="0"/>
              <a:t>Romos popiežius Leonas III Šv. Petro bazilikoje karūnuoja Karolį Didįjį imperatoriumi. </a:t>
            </a:r>
            <a:r>
              <a:rPr lang="en-US" dirty="0"/>
              <a:t>800 m. </a:t>
            </a:r>
            <a:r>
              <a:rPr lang="en-US" dirty="0" err="1"/>
              <a:t>Kal</a:t>
            </a:r>
            <a:r>
              <a:rPr lang="lt-LT" dirty="0"/>
              <a:t>ė</a:t>
            </a:r>
            <a:r>
              <a:rPr lang="en-US" dirty="0"/>
              <a:t>dos</a:t>
            </a:r>
            <a:endParaRPr lang="lt-LT" dirty="0"/>
          </a:p>
        </p:txBody>
      </p:sp>
      <p:sp>
        <p:nvSpPr>
          <p:cNvPr id="6" name="TextBox 5"/>
          <p:cNvSpPr txBox="1"/>
          <p:nvPr/>
        </p:nvSpPr>
        <p:spPr>
          <a:xfrm>
            <a:off x="535709" y="5883564"/>
            <a:ext cx="5218546" cy="646331"/>
          </a:xfrm>
          <a:prstGeom prst="rect">
            <a:avLst/>
          </a:prstGeom>
          <a:noFill/>
        </p:spPr>
        <p:txBody>
          <a:bodyPr wrap="square" rtlCol="0">
            <a:spAutoFit/>
          </a:bodyPr>
          <a:lstStyle/>
          <a:p>
            <a:r>
              <a:rPr lang="lt-LT" dirty="0"/>
              <a:t>Raito Karolio Didžiojo statulėlė. IX amžius, Prancūzija</a:t>
            </a:r>
          </a:p>
        </p:txBody>
      </p:sp>
      <p:sp>
        <p:nvSpPr>
          <p:cNvPr id="7" name="Ovalas 6"/>
          <p:cNvSpPr/>
          <p:nvPr/>
        </p:nvSpPr>
        <p:spPr>
          <a:xfrm>
            <a:off x="10788072" y="471055"/>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Box 7"/>
          <p:cNvSpPr txBox="1"/>
          <p:nvPr/>
        </p:nvSpPr>
        <p:spPr>
          <a:xfrm>
            <a:off x="10908143" y="637385"/>
            <a:ext cx="665019" cy="461665"/>
          </a:xfrm>
          <a:prstGeom prst="rect">
            <a:avLst/>
          </a:prstGeom>
          <a:noFill/>
        </p:spPr>
        <p:txBody>
          <a:bodyPr wrap="square" rtlCol="0">
            <a:spAutoFit/>
          </a:bodyPr>
          <a:lstStyle/>
          <a:p>
            <a:pPr algn="ctr"/>
            <a:r>
              <a:rPr lang="en-US" sz="2400" b="1" dirty="0"/>
              <a:t>15</a:t>
            </a:r>
            <a:endParaRPr lang="lt-LT" sz="2400" b="1" dirty="0"/>
          </a:p>
        </p:txBody>
      </p:sp>
    </p:spTree>
    <p:extLst>
      <p:ext uri="{BB962C8B-B14F-4D97-AF65-F5344CB8AC3E}">
        <p14:creationId xmlns:p14="http://schemas.microsoft.com/office/powerpoint/2010/main" val="387517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461818" y="132508"/>
            <a:ext cx="10104582" cy="6001643"/>
          </a:xfrm>
          <a:prstGeom prst="rect">
            <a:avLst/>
          </a:prstGeom>
        </p:spPr>
        <p:txBody>
          <a:bodyPr wrap="square">
            <a:spAutoFit/>
          </a:bodyPr>
          <a:lstStyle/>
          <a:p>
            <a:pPr marL="0" indent="0" algn="just">
              <a:buNone/>
            </a:pPr>
            <a:r>
              <a:rPr lang="lt-LT" sz="2400" b="1" dirty="0"/>
              <a:t>Otono I valdymas (</a:t>
            </a:r>
            <a:r>
              <a:rPr lang="en-US" sz="2400" b="1" dirty="0"/>
              <a:t>936 – 973 m.)</a:t>
            </a:r>
          </a:p>
          <a:p>
            <a:pPr algn="just">
              <a:buFont typeface="Wingdings" panose="05000000000000000000" pitchFamily="2" charset="2"/>
              <a:buChar char="§"/>
            </a:pPr>
            <a:r>
              <a:rPr lang="lt-LT" sz="2400" dirty="0"/>
              <a:t>Valdė Rytų Frankų karalystę, vėliau iš</a:t>
            </a:r>
            <a:r>
              <a:rPr lang="en-US" sz="2400" dirty="0" err="1"/>
              <a:t>rinktas</a:t>
            </a:r>
            <a:r>
              <a:rPr lang="en-US" sz="2400" dirty="0"/>
              <a:t> </a:t>
            </a:r>
            <a:r>
              <a:rPr lang="lt-LT" sz="2400" dirty="0"/>
              <a:t>pirmuoju </a:t>
            </a:r>
            <a:r>
              <a:rPr lang="en-US" sz="2400" dirty="0" err="1"/>
              <a:t>imperatoriumi</a:t>
            </a:r>
            <a:r>
              <a:rPr lang="lt-LT" sz="2400" dirty="0"/>
              <a:t>, XV a. nusistovėjo Šventosios Romos Vokiečių tautos imperijos pavadinimas;</a:t>
            </a:r>
          </a:p>
          <a:p>
            <a:pPr algn="just">
              <a:buFont typeface="Wingdings" panose="05000000000000000000" pitchFamily="2" charset="2"/>
              <a:buChar char="§"/>
            </a:pPr>
            <a:r>
              <a:rPr lang="lt-LT" sz="2400" dirty="0"/>
              <a:t>Kūrė gretimuose slaviškuose kraštuose markas, jas kolonizavo vokiečiais, valdė remdamasis Bažnyčia, kurią, net patį popiežių, buvo pajungęs savo valiai;</a:t>
            </a:r>
          </a:p>
          <a:p>
            <a:pPr algn="just">
              <a:buFont typeface="Wingdings" panose="05000000000000000000" pitchFamily="2" charset="2"/>
              <a:buChar char="§"/>
            </a:pPr>
            <a:r>
              <a:rPr lang="lt-LT" sz="2400" dirty="0"/>
              <a:t>Bizantijos imperatoriaus buvo pripažintas kaip antrasis imperatorius ir sugriovė vienos visuotinės imperijos principą;</a:t>
            </a:r>
          </a:p>
          <a:p>
            <a:pPr algn="just">
              <a:buFont typeface="Wingdings" panose="05000000000000000000" pitchFamily="2" charset="2"/>
              <a:buChar char="§"/>
            </a:pPr>
            <a:r>
              <a:rPr lang="lt-LT" sz="2400" dirty="0"/>
              <a:t>Imperija nebuvo nacionalinė valstybė kaip Prancūzija, o susidarė iš daugybės karalysčių ir kunigaikštysčių, kurios pripažino imperatoriaus autoritetą ir jo įstatymus, reichstago sprendimus, kuriuose dalyvavo jų valdovai.</a:t>
            </a:r>
          </a:p>
          <a:p>
            <a:pPr algn="just">
              <a:buFont typeface="Wingdings" panose="05000000000000000000" pitchFamily="2" charset="2"/>
              <a:buChar char="§"/>
            </a:pPr>
            <a:r>
              <a:rPr lang="lt-LT" sz="2400" dirty="0"/>
              <a:t>Per visą savo gyvavimą imperija buvo išskaidyta ir jos nepavyko centralizuoti kaip kaimyninių valstybių;</a:t>
            </a:r>
          </a:p>
          <a:p>
            <a:pPr algn="just">
              <a:buFont typeface="Wingdings" panose="05000000000000000000" pitchFamily="2" charset="2"/>
              <a:buChar char="§"/>
            </a:pPr>
            <a:r>
              <a:rPr lang="lt-LT" sz="2400" dirty="0"/>
              <a:t>Nuo XIII a. imperatorių rinko </a:t>
            </a:r>
            <a:r>
              <a:rPr lang="lt-LT" sz="2400" dirty="0" err="1"/>
              <a:t>kurfiurstai</a:t>
            </a:r>
            <a:r>
              <a:rPr lang="lt-LT" sz="2400" dirty="0"/>
              <a:t> – imperiją sudariusių smulkesnių valstybių valdovai ir didikai, turėję rinkimų teisę.</a:t>
            </a:r>
          </a:p>
        </p:txBody>
      </p:sp>
      <p:sp>
        <p:nvSpPr>
          <p:cNvPr id="4" name="Ovalas 3"/>
          <p:cNvSpPr/>
          <p:nvPr/>
        </p:nvSpPr>
        <p:spPr>
          <a:xfrm>
            <a:off x="10935854" y="249382"/>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1055925" y="415712"/>
            <a:ext cx="665019" cy="461665"/>
          </a:xfrm>
          <a:prstGeom prst="rect">
            <a:avLst/>
          </a:prstGeom>
          <a:noFill/>
        </p:spPr>
        <p:txBody>
          <a:bodyPr wrap="square" rtlCol="0">
            <a:spAutoFit/>
          </a:bodyPr>
          <a:lstStyle/>
          <a:p>
            <a:pPr algn="ctr"/>
            <a:r>
              <a:rPr lang="en-US" sz="2400" b="1" dirty="0"/>
              <a:t>16</a:t>
            </a:r>
            <a:endParaRPr lang="lt-LT" sz="2400" b="1" dirty="0"/>
          </a:p>
        </p:txBody>
      </p:sp>
    </p:spTree>
    <p:extLst>
      <p:ext uri="{BB962C8B-B14F-4D97-AF65-F5344CB8AC3E}">
        <p14:creationId xmlns:p14="http://schemas.microsoft.com/office/powerpoint/2010/main" val="65084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dofaq.co/img/img2?https:%2F%2Foggiscienza.it%2F2020%2F10%2F09%2Fipotesi-tempo-fantasma%2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637" y="422306"/>
            <a:ext cx="5135418" cy="58134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97601" y="748145"/>
            <a:ext cx="5347854" cy="923330"/>
          </a:xfrm>
          <a:prstGeom prst="rect">
            <a:avLst/>
          </a:prstGeom>
          <a:noFill/>
        </p:spPr>
        <p:txBody>
          <a:bodyPr wrap="square" rtlCol="0">
            <a:spAutoFit/>
          </a:bodyPr>
          <a:lstStyle/>
          <a:p>
            <a:r>
              <a:rPr lang="lt-LT" dirty="0"/>
              <a:t>Šventosios Romos (Vokietijos) imperatoriaus Otono I sėdinčio soste atvaizdas. Viduramžių miniatiūra</a:t>
            </a:r>
          </a:p>
        </p:txBody>
      </p:sp>
      <p:sp>
        <p:nvSpPr>
          <p:cNvPr id="6" name="Ovalas 5"/>
          <p:cNvSpPr/>
          <p:nvPr/>
        </p:nvSpPr>
        <p:spPr>
          <a:xfrm>
            <a:off x="10889672" y="350981"/>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extBox 6"/>
          <p:cNvSpPr txBox="1"/>
          <p:nvPr/>
        </p:nvSpPr>
        <p:spPr>
          <a:xfrm>
            <a:off x="11009743" y="517311"/>
            <a:ext cx="665019" cy="461665"/>
          </a:xfrm>
          <a:prstGeom prst="rect">
            <a:avLst/>
          </a:prstGeom>
          <a:noFill/>
        </p:spPr>
        <p:txBody>
          <a:bodyPr wrap="square" rtlCol="0">
            <a:spAutoFit/>
          </a:bodyPr>
          <a:lstStyle/>
          <a:p>
            <a:pPr algn="ctr"/>
            <a:r>
              <a:rPr lang="en-US" sz="2400" b="1" dirty="0"/>
              <a:t>17</a:t>
            </a:r>
            <a:endParaRPr lang="lt-LT" sz="2400" b="1" dirty="0"/>
          </a:p>
        </p:txBody>
      </p:sp>
    </p:spTree>
    <p:extLst>
      <p:ext uri="{BB962C8B-B14F-4D97-AF65-F5344CB8AC3E}">
        <p14:creationId xmlns:p14="http://schemas.microsoft.com/office/powerpoint/2010/main" val="1166119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942108" y="95148"/>
            <a:ext cx="9217891" cy="4401205"/>
          </a:xfrm>
          <a:prstGeom prst="rect">
            <a:avLst/>
          </a:prstGeom>
        </p:spPr>
        <p:txBody>
          <a:bodyPr wrap="square">
            <a:spAutoFit/>
          </a:bodyPr>
          <a:lstStyle/>
          <a:p>
            <a:pPr marL="0" indent="0">
              <a:buNone/>
            </a:pPr>
            <a:r>
              <a:rPr lang="lt-LT" sz="2800" b="1" dirty="0"/>
              <a:t>Feodalinis susiskaldymas</a:t>
            </a:r>
          </a:p>
          <a:p>
            <a:pPr marL="0" indent="0" algn="just">
              <a:buNone/>
            </a:pPr>
            <a:r>
              <a:rPr lang="lt-LT" sz="2800" dirty="0"/>
              <a:t>Ankstyvoji monarchija dėl savo valdymo principo buvo nestabili. Dėl karų su užsienio valstybėmis, stambių žemvaldžių separatizmo ir tarpusavio </a:t>
            </a:r>
            <a:r>
              <a:rPr lang="lt-LT" sz="2800" dirty="0" err="1"/>
              <a:t>konflikų</a:t>
            </a:r>
            <a:r>
              <a:rPr lang="lt-LT" sz="2800" dirty="0"/>
              <a:t> ar pretenzijų į sostą valstybė subyrėdavo į daugybę didesnių ar mažesnių tarpusavyje kariaujančių dalinių. Tokia padėtis galėdavo trukti net daugiau kaip visą amžių ir užsibaigdavo nauja valstybės teritorijos ir valdžios konsolidacija, savo valdžią atkurdavo senoji valdovų giminė arba iškildavo nauja </a:t>
            </a:r>
            <a:r>
              <a:rPr lang="lt-LT" sz="2800" b="1" dirty="0"/>
              <a:t>dinastija</a:t>
            </a:r>
            <a:r>
              <a:rPr lang="lt-LT" sz="2800" dirty="0"/>
              <a:t>.</a:t>
            </a:r>
          </a:p>
        </p:txBody>
      </p:sp>
      <p:sp>
        <p:nvSpPr>
          <p:cNvPr id="4" name="Ovalas 3"/>
          <p:cNvSpPr/>
          <p:nvPr/>
        </p:nvSpPr>
        <p:spPr>
          <a:xfrm>
            <a:off x="10714181" y="277091"/>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834252" y="443421"/>
            <a:ext cx="665019" cy="461665"/>
          </a:xfrm>
          <a:prstGeom prst="rect">
            <a:avLst/>
          </a:prstGeom>
          <a:noFill/>
        </p:spPr>
        <p:txBody>
          <a:bodyPr wrap="square" rtlCol="0">
            <a:spAutoFit/>
          </a:bodyPr>
          <a:lstStyle/>
          <a:p>
            <a:pPr algn="ctr"/>
            <a:r>
              <a:rPr lang="en-US" sz="2400" b="1" dirty="0"/>
              <a:t>18</a:t>
            </a:r>
            <a:endParaRPr lang="lt-LT" sz="2400" b="1" dirty="0"/>
          </a:p>
        </p:txBody>
      </p:sp>
    </p:spTree>
    <p:extLst>
      <p:ext uri="{BB962C8B-B14F-4D97-AF65-F5344CB8AC3E}">
        <p14:creationId xmlns:p14="http://schemas.microsoft.com/office/powerpoint/2010/main" val="3183998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563421" y="353536"/>
            <a:ext cx="10594108" cy="1384995"/>
          </a:xfrm>
          <a:prstGeom prst="rect">
            <a:avLst/>
          </a:prstGeom>
        </p:spPr>
        <p:txBody>
          <a:bodyPr wrap="square">
            <a:spAutoFit/>
          </a:bodyPr>
          <a:lstStyle/>
          <a:p>
            <a:pPr marL="0" indent="0" algn="just">
              <a:buNone/>
            </a:pPr>
            <a:r>
              <a:rPr lang="lt-LT" sz="2800" b="1" dirty="0"/>
              <a:t>SAVOKOS</a:t>
            </a:r>
          </a:p>
          <a:p>
            <a:pPr marL="0" indent="0" algn="just">
              <a:buNone/>
            </a:pPr>
            <a:r>
              <a:rPr lang="lt-LT" sz="2800" b="1" dirty="0"/>
              <a:t>Dinastija - </a:t>
            </a:r>
            <a:r>
              <a:rPr lang="lt-LT" sz="2800" dirty="0" err="1"/>
              <a:t>dinãstija</a:t>
            </a:r>
            <a:r>
              <a:rPr lang="lt-LT" sz="2800" dirty="0"/>
              <a:t> [</a:t>
            </a:r>
            <a:r>
              <a:rPr lang="lt-LT" sz="2800" dirty="0" err="1"/>
              <a:t>gr</a:t>
            </a:r>
            <a:r>
              <a:rPr lang="lt-LT" sz="2800" dirty="0"/>
              <a:t>. </a:t>
            </a:r>
            <a:r>
              <a:rPr lang="lt-LT" sz="2800" dirty="0" err="1"/>
              <a:t>dynasteia</a:t>
            </a:r>
            <a:r>
              <a:rPr lang="lt-LT" sz="2800" dirty="0"/>
              <a:t> — valdžia, viešpatavimas], tos pačios giminės monarchai, valdovai.</a:t>
            </a:r>
          </a:p>
        </p:txBody>
      </p:sp>
      <p:pic>
        <p:nvPicPr>
          <p:cNvPr id="1026" name="Picture 2" descr="https://i.pinimg.com/originals/86/07/35/860735ff27e1f83963031f3d8f4da4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42" y="1738531"/>
            <a:ext cx="4036693" cy="45651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15344" y="2632364"/>
            <a:ext cx="6576291" cy="369332"/>
          </a:xfrm>
          <a:prstGeom prst="rect">
            <a:avLst/>
          </a:prstGeom>
          <a:noFill/>
        </p:spPr>
        <p:txBody>
          <a:bodyPr wrap="square" rtlCol="0">
            <a:spAutoFit/>
          </a:bodyPr>
          <a:lstStyle/>
          <a:p>
            <a:r>
              <a:rPr lang="lt-LT" dirty="0"/>
              <a:t>Karolio Didžiojo šeimos medis iš Niurnbergo kronikos XV a.</a:t>
            </a:r>
          </a:p>
        </p:txBody>
      </p:sp>
      <p:sp>
        <p:nvSpPr>
          <p:cNvPr id="6" name="Ovalas 5"/>
          <p:cNvSpPr/>
          <p:nvPr/>
        </p:nvSpPr>
        <p:spPr>
          <a:xfrm>
            <a:off x="10991272" y="138545"/>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extBox 6"/>
          <p:cNvSpPr txBox="1"/>
          <p:nvPr/>
        </p:nvSpPr>
        <p:spPr>
          <a:xfrm>
            <a:off x="11111343" y="304875"/>
            <a:ext cx="665019" cy="461665"/>
          </a:xfrm>
          <a:prstGeom prst="rect">
            <a:avLst/>
          </a:prstGeom>
          <a:noFill/>
        </p:spPr>
        <p:txBody>
          <a:bodyPr wrap="square" rtlCol="0">
            <a:spAutoFit/>
          </a:bodyPr>
          <a:lstStyle/>
          <a:p>
            <a:pPr algn="ctr"/>
            <a:r>
              <a:rPr lang="en-US" sz="2400" b="1" dirty="0"/>
              <a:t>19</a:t>
            </a:r>
            <a:endParaRPr lang="lt-LT" sz="2400" b="1" dirty="0"/>
          </a:p>
        </p:txBody>
      </p:sp>
    </p:spTree>
    <p:extLst>
      <p:ext uri="{BB962C8B-B14F-4D97-AF65-F5344CB8AC3E}">
        <p14:creationId xmlns:p14="http://schemas.microsoft.com/office/powerpoint/2010/main" val="343296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509" y="973124"/>
            <a:ext cx="10515600" cy="1917190"/>
          </a:xfrm>
        </p:spPr>
        <p:txBody>
          <a:bodyPr>
            <a:normAutofit fontScale="90000"/>
          </a:bodyPr>
          <a:lstStyle/>
          <a:p>
            <a:pPr fontAlgn="auto">
              <a:spcAft>
                <a:spcPts val="0"/>
              </a:spcAft>
              <a:defRPr/>
            </a:pPr>
            <a:r>
              <a:rPr lang="lt-LT" dirty="0"/>
              <a:t>Europos valstybingumo raida nuo ankstyvųjų Vidurinių amžių iki ankstyvųjų Naujųjų laikų (Moderniųjų laikų). </a:t>
            </a:r>
            <a:br>
              <a:rPr lang="lt-LT" dirty="0"/>
            </a:br>
            <a:r>
              <a:rPr lang="lt-LT" dirty="0"/>
              <a:t>Tema apima VIII – XVIII a.</a:t>
            </a:r>
            <a:br>
              <a:rPr lang="lt-LT" dirty="0"/>
            </a:br>
            <a:endParaRPr lang="en-US" dirty="0"/>
          </a:p>
        </p:txBody>
      </p:sp>
      <p:sp>
        <p:nvSpPr>
          <p:cNvPr id="3" name="Ovalas 2"/>
          <p:cNvSpPr/>
          <p:nvPr/>
        </p:nvSpPr>
        <p:spPr>
          <a:xfrm>
            <a:off x="11102109" y="92364"/>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TextBox 3"/>
          <p:cNvSpPr txBox="1"/>
          <p:nvPr/>
        </p:nvSpPr>
        <p:spPr>
          <a:xfrm>
            <a:off x="11222180" y="258694"/>
            <a:ext cx="665019" cy="461665"/>
          </a:xfrm>
          <a:prstGeom prst="rect">
            <a:avLst/>
          </a:prstGeom>
          <a:noFill/>
        </p:spPr>
        <p:txBody>
          <a:bodyPr wrap="square" rtlCol="0">
            <a:spAutoFit/>
          </a:bodyPr>
          <a:lstStyle/>
          <a:p>
            <a:pPr algn="ctr"/>
            <a:r>
              <a:rPr lang="en-US" sz="2400" b="1" dirty="0"/>
              <a:t>2</a:t>
            </a:r>
            <a:endParaRPr lang="lt-LT" sz="24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314037" y="566202"/>
            <a:ext cx="10261600" cy="3970318"/>
          </a:xfrm>
          <a:prstGeom prst="rect">
            <a:avLst/>
          </a:prstGeom>
        </p:spPr>
        <p:txBody>
          <a:bodyPr wrap="square">
            <a:spAutoFit/>
          </a:bodyPr>
          <a:lstStyle/>
          <a:p>
            <a:pPr marL="0" indent="0">
              <a:buNone/>
            </a:pPr>
            <a:r>
              <a:rPr lang="lt-LT" sz="2800" b="1" dirty="0"/>
              <a:t>Feodalinis susiskaldymas</a:t>
            </a:r>
          </a:p>
          <a:p>
            <a:pPr marL="0" indent="0" algn="just">
              <a:buNone/>
            </a:pPr>
            <a:r>
              <a:rPr lang="lt-LT" sz="2800" dirty="0"/>
              <a:t>Ankstyvoji monarchija dėl savo valdymo principo buvo nestabili. Dėl karų su užsienio valstybėmis, stambių žemvaldžių separatizmo ir tarpusavio </a:t>
            </a:r>
            <a:r>
              <a:rPr lang="lt-LT" sz="2800" dirty="0" err="1"/>
              <a:t>konflikų</a:t>
            </a:r>
            <a:r>
              <a:rPr lang="lt-LT" sz="2800" dirty="0"/>
              <a:t> ar pretenzijų į sostą valstybė subyrėdavo į daugybę didesnių ar mažesnių tarpusavyje kariaujančių dalinių. Tokia padėtis galėdavo trukti net daugiau kaip visą amžių ir užsibaigdavo nauja valstybės teritorijos ir valdžios konsolidacija, savo valdžią atkurdavo senoji valdovų giminė arba iškildavo nauja </a:t>
            </a:r>
            <a:r>
              <a:rPr lang="lt-LT" sz="2800" b="1" dirty="0"/>
              <a:t>dinastija</a:t>
            </a:r>
            <a:r>
              <a:rPr lang="lt-LT" sz="2800" dirty="0"/>
              <a:t>.</a:t>
            </a:r>
          </a:p>
        </p:txBody>
      </p:sp>
      <p:sp>
        <p:nvSpPr>
          <p:cNvPr id="4" name="Ovalas 3"/>
          <p:cNvSpPr/>
          <p:nvPr/>
        </p:nvSpPr>
        <p:spPr>
          <a:xfrm>
            <a:off x="10945090" y="169038"/>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1065161" y="335368"/>
            <a:ext cx="665019" cy="461665"/>
          </a:xfrm>
          <a:prstGeom prst="rect">
            <a:avLst/>
          </a:prstGeom>
          <a:noFill/>
        </p:spPr>
        <p:txBody>
          <a:bodyPr wrap="square" rtlCol="0">
            <a:spAutoFit/>
          </a:bodyPr>
          <a:lstStyle/>
          <a:p>
            <a:pPr algn="ctr"/>
            <a:r>
              <a:rPr lang="en-US" sz="2400" b="1" dirty="0"/>
              <a:t>20</a:t>
            </a:r>
            <a:endParaRPr lang="lt-LT" sz="2400" b="1" dirty="0"/>
          </a:p>
        </p:txBody>
      </p:sp>
    </p:spTree>
    <p:extLst>
      <p:ext uri="{BB962C8B-B14F-4D97-AF65-F5344CB8AC3E}">
        <p14:creationId xmlns:p14="http://schemas.microsoft.com/office/powerpoint/2010/main" val="3526822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332510" y="695742"/>
            <a:ext cx="9818254" cy="4893647"/>
          </a:xfrm>
          <a:prstGeom prst="rect">
            <a:avLst/>
          </a:prstGeom>
        </p:spPr>
        <p:txBody>
          <a:bodyPr wrap="square">
            <a:spAutoFit/>
          </a:bodyPr>
          <a:lstStyle/>
          <a:p>
            <a:pPr marL="0" indent="0" algn="just">
              <a:buNone/>
            </a:pPr>
            <a:r>
              <a:rPr lang="lt-LT" sz="2400" b="1" dirty="0"/>
              <a:t>Pilypas IV Gražusis – Prancūzijos karalius (</a:t>
            </a:r>
            <a:r>
              <a:rPr lang="en-US" sz="2400" b="1" dirty="0"/>
              <a:t>1286 – 1314 m.)</a:t>
            </a:r>
          </a:p>
          <a:p>
            <a:pPr algn="just">
              <a:buFont typeface="Wingdings" panose="05000000000000000000" pitchFamily="2" charset="2"/>
              <a:buChar char="§"/>
            </a:pPr>
            <a:r>
              <a:rPr lang="lt-LT" sz="2400" dirty="0"/>
              <a:t>Siekė bet kokia kaina sustiprinti Prancūzijos karalystę. Jis rėmėsi profesionalių teisininkų – </a:t>
            </a:r>
            <a:r>
              <a:rPr lang="lt-LT" sz="2400" dirty="0" err="1"/>
              <a:t>legistų</a:t>
            </a:r>
            <a:r>
              <a:rPr lang="lt-LT" sz="2400" dirty="0"/>
              <a:t> biurokratija.</a:t>
            </a:r>
          </a:p>
          <a:p>
            <a:pPr algn="just">
              <a:buFont typeface="Wingdings" panose="05000000000000000000" pitchFamily="2" charset="2"/>
              <a:buChar char="§"/>
            </a:pPr>
            <a:r>
              <a:rPr lang="lt-LT" sz="2400" dirty="0"/>
              <a:t>Jo valdymas žymi perėjimą nuo charizmatinės monarchijos prie pažangesnės biurokratinės karalystės, kas reiškė centrinės valdžios stiprėjimą.</a:t>
            </a:r>
          </a:p>
          <a:p>
            <a:pPr algn="just">
              <a:buFont typeface="Wingdings" panose="05000000000000000000" pitchFamily="2" charset="2"/>
              <a:buChar char="§"/>
            </a:pPr>
            <a:r>
              <a:rPr lang="lt-LT" sz="2400" dirty="0"/>
              <a:t>Pajungė savo valiai Romos popiežių, šventąjį sostą perkėlė iš Romos į </a:t>
            </a:r>
            <a:r>
              <a:rPr lang="lt-LT" sz="2400" dirty="0" err="1"/>
              <a:t>Avinjono</a:t>
            </a:r>
            <a:r>
              <a:rPr lang="lt-LT" sz="2400" dirty="0"/>
              <a:t> miestą Prancūzijoje (</a:t>
            </a:r>
            <a:r>
              <a:rPr lang="lt-LT" sz="2400" dirty="0" err="1"/>
              <a:t>Avinjono</a:t>
            </a:r>
            <a:r>
              <a:rPr lang="lt-LT" sz="2400" dirty="0"/>
              <a:t> nelaisvė).</a:t>
            </a:r>
          </a:p>
          <a:p>
            <a:pPr algn="just">
              <a:buFont typeface="Wingdings" panose="05000000000000000000" pitchFamily="2" charset="2"/>
              <a:buChar char="§"/>
            </a:pPr>
            <a:r>
              <a:rPr lang="lt-LT" sz="2400" dirty="0"/>
              <a:t>Iš Prancūzijos išvijos žydus ir pasisavino jų pinigus, apkaltino </a:t>
            </a:r>
            <a:r>
              <a:rPr lang="lt-LT" sz="2400" dirty="0" err="1"/>
              <a:t>tamplierius</a:t>
            </a:r>
            <a:r>
              <a:rPr lang="lt-LT" sz="2400" dirty="0"/>
              <a:t> ir remiamas popiežiaus sunaikino jų ordiną, siekdamas iš jų pasipelnyti.</a:t>
            </a:r>
          </a:p>
          <a:p>
            <a:pPr algn="just">
              <a:buFont typeface="Wingdings" panose="05000000000000000000" pitchFamily="2" charset="2"/>
              <a:buChar char="§"/>
            </a:pPr>
            <a:r>
              <a:rPr lang="lt-LT" sz="2400" dirty="0"/>
              <a:t>Netrukus po jo mirties kilo konfliktai dėl Prancūzijos sosto, dėl ko kilo Šimtametis karas.</a:t>
            </a:r>
          </a:p>
        </p:txBody>
      </p:sp>
      <p:sp>
        <p:nvSpPr>
          <p:cNvPr id="3" name="Ovalas 2"/>
          <p:cNvSpPr/>
          <p:nvPr/>
        </p:nvSpPr>
        <p:spPr>
          <a:xfrm>
            <a:off x="10982036" y="298578"/>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1102107" y="464908"/>
            <a:ext cx="665019" cy="461665"/>
          </a:xfrm>
          <a:prstGeom prst="rect">
            <a:avLst/>
          </a:prstGeom>
          <a:noFill/>
        </p:spPr>
        <p:txBody>
          <a:bodyPr wrap="square" rtlCol="0">
            <a:spAutoFit/>
          </a:bodyPr>
          <a:lstStyle/>
          <a:p>
            <a:pPr algn="ctr"/>
            <a:r>
              <a:rPr lang="en-US" sz="2400" b="1" dirty="0"/>
              <a:t>21</a:t>
            </a:r>
            <a:endParaRPr lang="lt-LT" sz="2400" b="1" dirty="0"/>
          </a:p>
        </p:txBody>
      </p:sp>
    </p:spTree>
    <p:extLst>
      <p:ext uri="{BB962C8B-B14F-4D97-AF65-F5344CB8AC3E}">
        <p14:creationId xmlns:p14="http://schemas.microsoft.com/office/powerpoint/2010/main" val="1326569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originals/ab/6c/b7/ab6cb70b10117ce8a9a1a6a18133c6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09" y="397484"/>
            <a:ext cx="4364759" cy="61281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78400" y="609600"/>
            <a:ext cx="6446982" cy="369332"/>
          </a:xfrm>
          <a:prstGeom prst="rect">
            <a:avLst/>
          </a:prstGeom>
          <a:noFill/>
        </p:spPr>
        <p:txBody>
          <a:bodyPr wrap="square" rtlCol="0">
            <a:spAutoFit/>
          </a:bodyPr>
          <a:lstStyle/>
          <a:p>
            <a:r>
              <a:rPr lang="lt-LT" dirty="0"/>
              <a:t>Karūnacinis Pilypo IV portretas, Prancūzija</a:t>
            </a:r>
          </a:p>
        </p:txBody>
      </p:sp>
      <p:sp>
        <p:nvSpPr>
          <p:cNvPr id="5" name="Ovalas 4"/>
          <p:cNvSpPr/>
          <p:nvPr/>
        </p:nvSpPr>
        <p:spPr>
          <a:xfrm>
            <a:off x="10972800" y="397484"/>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extBox 5"/>
          <p:cNvSpPr txBox="1"/>
          <p:nvPr/>
        </p:nvSpPr>
        <p:spPr>
          <a:xfrm>
            <a:off x="11092871" y="563814"/>
            <a:ext cx="665019" cy="461665"/>
          </a:xfrm>
          <a:prstGeom prst="rect">
            <a:avLst/>
          </a:prstGeom>
          <a:noFill/>
        </p:spPr>
        <p:txBody>
          <a:bodyPr wrap="square" rtlCol="0">
            <a:spAutoFit/>
          </a:bodyPr>
          <a:lstStyle/>
          <a:p>
            <a:pPr algn="ctr"/>
            <a:r>
              <a:rPr lang="en-US" sz="2400" b="1" dirty="0"/>
              <a:t>22</a:t>
            </a:r>
            <a:endParaRPr lang="lt-LT" sz="2400" b="1" dirty="0"/>
          </a:p>
        </p:txBody>
      </p:sp>
    </p:spTree>
    <p:extLst>
      <p:ext uri="{BB962C8B-B14F-4D97-AF65-F5344CB8AC3E}">
        <p14:creationId xmlns:p14="http://schemas.microsoft.com/office/powerpoint/2010/main" val="250662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323272" y="149836"/>
            <a:ext cx="10483273" cy="6186309"/>
          </a:xfrm>
          <a:prstGeom prst="rect">
            <a:avLst/>
          </a:prstGeom>
        </p:spPr>
        <p:txBody>
          <a:bodyPr wrap="square">
            <a:spAutoFit/>
          </a:bodyPr>
          <a:lstStyle/>
          <a:p>
            <a:pPr marL="0" indent="0" algn="just">
              <a:buNone/>
            </a:pPr>
            <a:r>
              <a:rPr lang="lt-LT" b="1" dirty="0"/>
              <a:t>Centralizuota monarchija</a:t>
            </a:r>
          </a:p>
          <a:p>
            <a:pPr marL="0" indent="0" algn="just">
              <a:buNone/>
            </a:pPr>
            <a:r>
              <a:rPr lang="lt-LT" dirty="0"/>
              <a:t>Feodaliniam susiskaldymui užsibaigus keitėsi ir valstybės valdymo principas: vietoje karaliaus rezidencijų atsiranda valstybės sostinės kaip politiniai ir administraciniai centrai. Š</a:t>
            </a:r>
            <a:r>
              <a:rPr lang="en-US" dirty="0" err="1"/>
              <a:t>iuo</a:t>
            </a:r>
            <a:r>
              <a:rPr lang="en-US" dirty="0"/>
              <a:t> </a:t>
            </a:r>
            <a:r>
              <a:rPr lang="en-US" dirty="0" err="1"/>
              <a:t>metu</a:t>
            </a:r>
            <a:r>
              <a:rPr lang="en-US" dirty="0"/>
              <a:t> </a:t>
            </a:r>
            <a:r>
              <a:rPr lang="en-US" dirty="0" err="1"/>
              <a:t>galutinai</a:t>
            </a:r>
            <a:r>
              <a:rPr lang="en-US" dirty="0"/>
              <a:t> </a:t>
            </a:r>
            <a:r>
              <a:rPr lang="lt-LT" dirty="0"/>
              <a:t>į</a:t>
            </a:r>
            <a:r>
              <a:rPr lang="en-US" dirty="0" err="1"/>
              <a:t>sitvirtina</a:t>
            </a:r>
            <a:r>
              <a:rPr lang="en-US" dirty="0"/>
              <a:t> </a:t>
            </a:r>
            <a:r>
              <a:rPr lang="en-US" dirty="0" err="1"/>
              <a:t>ir</a:t>
            </a:r>
            <a:r>
              <a:rPr lang="en-US" dirty="0"/>
              <a:t> </a:t>
            </a:r>
            <a:r>
              <a:rPr lang="en-US" dirty="0" err="1"/>
              <a:t>karaliaus</a:t>
            </a:r>
            <a:r>
              <a:rPr lang="en-US" dirty="0"/>
              <a:t> </a:t>
            </a:r>
            <a:r>
              <a:rPr lang="en-US" dirty="0" err="1"/>
              <a:t>vald</a:t>
            </a:r>
            <a:r>
              <a:rPr lang="lt-LT" dirty="0"/>
              <a:t>žios perdavimo mechanizmas – </a:t>
            </a:r>
            <a:r>
              <a:rPr lang="lt-LT" b="1" dirty="0" err="1"/>
              <a:t>primogenitūra</a:t>
            </a:r>
            <a:r>
              <a:rPr lang="lt-LT" b="1" dirty="0"/>
              <a:t> </a:t>
            </a:r>
            <a:r>
              <a:rPr lang="lt-LT" dirty="0"/>
              <a:t>(pirmagimystė), teisiškai užkirtusi galimybes reikšti pretenzijas į sostą. Formuojasi tam tikros karaliaus valdžios ir asmenybės kultas. Prancūzijoje karalius laikytas šventu asmeniu, prie kurio prisilietus galima pasveikti.</a:t>
            </a:r>
          </a:p>
          <a:p>
            <a:pPr marL="0" indent="0" algn="just">
              <a:buNone/>
            </a:pPr>
            <a:r>
              <a:rPr lang="lt-LT" dirty="0"/>
              <a:t>Sukuriama centralizuota administracinė sistema, kai stambios feodalinės valdos nustoja būti teritoriniu vienetu, o valstybės teritorija </a:t>
            </a:r>
            <a:r>
              <a:rPr lang="lt-LT" dirty="0" err="1"/>
              <a:t>suskirstyma</a:t>
            </a:r>
            <a:r>
              <a:rPr lang="lt-LT" dirty="0"/>
              <a:t> į sritis (grafystes, vaivadijas), kurias valdo karaliaus skiriami pareigūnai (šerifai, vaivados).</a:t>
            </a:r>
          </a:p>
          <a:p>
            <a:pPr marL="0" indent="0" algn="just">
              <a:buNone/>
            </a:pPr>
            <a:r>
              <a:rPr lang="lt-LT" dirty="0"/>
              <a:t>Visi bajorai, nepriklausomai nuo kilmės, titulų ir valdos dydžio tampa tiesioginiais karaliaus vasalais, atsiranda reguliari bajorų kariuomenė.</a:t>
            </a:r>
          </a:p>
          <a:p>
            <a:pPr marL="0" indent="0" algn="just">
              <a:buNone/>
            </a:pPr>
            <a:r>
              <a:rPr lang="lt-LT" dirty="0"/>
              <a:t>Įvedama vieninga teisinė sistema. Teisingumą vykdo karaliaus skiriami teisėjai (Anglijoje atsiranda prisiekusiųjų teismai). Šiuo laikotarpiu teisiškai sutvarkoma ir apibrėžiama luomų padėtis. Atsiranda tokie reikšmingi dokumentai kaip Anglijos karaliaus </a:t>
            </a:r>
            <a:r>
              <a:rPr lang="lt-LT" b="1" dirty="0"/>
              <a:t>Jono Bežemio </a:t>
            </a:r>
            <a:r>
              <a:rPr lang="lt-LT" dirty="0"/>
              <a:t>pasirašyta </a:t>
            </a:r>
            <a:r>
              <a:rPr lang="lt-LT" b="1" dirty="0"/>
              <a:t>Didžioji laisvių chartija </a:t>
            </a:r>
            <a:r>
              <a:rPr lang="lt-LT" dirty="0"/>
              <a:t>(</a:t>
            </a:r>
            <a:r>
              <a:rPr lang="en-US" b="1" dirty="0"/>
              <a:t>1215 m.</a:t>
            </a:r>
            <a:r>
              <a:rPr lang="en-US" dirty="0"/>
              <a:t>)</a:t>
            </a:r>
            <a:endParaRPr lang="lt-LT" dirty="0"/>
          </a:p>
          <a:p>
            <a:pPr marL="0" indent="0" algn="just">
              <a:buNone/>
            </a:pPr>
            <a:r>
              <a:rPr lang="lt-LT" dirty="0"/>
              <a:t>Įvedama vieninga monetarinė (pinigų) sistema – monetų kaldinimas tampa išskirtine karaliaus prerogatyva.</a:t>
            </a:r>
          </a:p>
          <a:p>
            <a:pPr marL="0" indent="0" algn="just">
              <a:buNone/>
            </a:pPr>
            <a:r>
              <a:rPr lang="lt-LT" dirty="0"/>
              <a:t>Susiformuoja </a:t>
            </a:r>
            <a:r>
              <a:rPr lang="lt-LT" dirty="0" err="1"/>
              <a:t>valdininkijos,kilusios</a:t>
            </a:r>
            <a:r>
              <a:rPr lang="lt-LT" dirty="0"/>
              <a:t> ir smulkiosios bajorijos sluoksnis, kurio biurokratinė valdžia darėsi vis reikšmingesnė ir stipresnė.</a:t>
            </a:r>
          </a:p>
          <a:p>
            <a:pPr marL="0" indent="0" algn="just">
              <a:buNone/>
            </a:pPr>
            <a:r>
              <a:rPr lang="lt-LT" dirty="0"/>
              <a:t>Šiuo laikotarpiu atsiranda ir nuolat auga laisvųjų (savivaldą turinčių) miestų skaičius. Miestai tampa politinės </a:t>
            </a:r>
            <a:r>
              <a:rPr lang="lt-LT" dirty="0" err="1"/>
              <a:t>sitemos</a:t>
            </a:r>
            <a:r>
              <a:rPr lang="lt-LT" dirty="0"/>
              <a:t> dalimi.</a:t>
            </a:r>
          </a:p>
          <a:p>
            <a:pPr marL="0" indent="0" algn="just">
              <a:buNone/>
            </a:pPr>
            <a:r>
              <a:rPr lang="lt-LT" dirty="0" err="1"/>
              <a:t>Kaikur</a:t>
            </a:r>
            <a:r>
              <a:rPr lang="lt-LT" dirty="0"/>
              <a:t> imama naikinti baudžiava (pvz., Prancūzijoje </a:t>
            </a:r>
            <a:r>
              <a:rPr lang="lt-LT" dirty="0" err="1"/>
              <a:t>Il</a:t>
            </a:r>
            <a:r>
              <a:rPr lang="lt-LT" dirty="0"/>
              <a:t> de France – karaliaus domene).</a:t>
            </a:r>
          </a:p>
        </p:txBody>
      </p:sp>
      <p:sp>
        <p:nvSpPr>
          <p:cNvPr id="6" name="Ovalas 5"/>
          <p:cNvSpPr/>
          <p:nvPr/>
        </p:nvSpPr>
        <p:spPr>
          <a:xfrm>
            <a:off x="10982035" y="258618"/>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extBox 6"/>
          <p:cNvSpPr txBox="1"/>
          <p:nvPr/>
        </p:nvSpPr>
        <p:spPr>
          <a:xfrm>
            <a:off x="11102106" y="424948"/>
            <a:ext cx="665019" cy="461665"/>
          </a:xfrm>
          <a:prstGeom prst="rect">
            <a:avLst/>
          </a:prstGeom>
          <a:noFill/>
        </p:spPr>
        <p:txBody>
          <a:bodyPr wrap="square" rtlCol="0">
            <a:spAutoFit/>
          </a:bodyPr>
          <a:lstStyle/>
          <a:p>
            <a:pPr algn="ctr"/>
            <a:r>
              <a:rPr lang="en-US" sz="2400" b="1" dirty="0"/>
              <a:t>23</a:t>
            </a:r>
            <a:endParaRPr lang="lt-LT" sz="2400" b="1" dirty="0"/>
          </a:p>
        </p:txBody>
      </p:sp>
    </p:spTree>
    <p:extLst>
      <p:ext uri="{BB962C8B-B14F-4D97-AF65-F5344CB8AC3E}">
        <p14:creationId xmlns:p14="http://schemas.microsoft.com/office/powerpoint/2010/main" val="2777377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489528" y="1369536"/>
            <a:ext cx="10538690" cy="1569660"/>
          </a:xfrm>
          <a:prstGeom prst="rect">
            <a:avLst/>
          </a:prstGeom>
        </p:spPr>
        <p:txBody>
          <a:bodyPr wrap="square">
            <a:spAutoFit/>
          </a:bodyPr>
          <a:lstStyle/>
          <a:p>
            <a:pPr marL="0" indent="0">
              <a:buNone/>
            </a:pPr>
            <a:r>
              <a:rPr lang="lt-LT" sz="2400" b="1" dirty="0"/>
              <a:t>SĄVOKOS</a:t>
            </a:r>
          </a:p>
          <a:p>
            <a:pPr marL="0" indent="0" algn="just">
              <a:buNone/>
            </a:pPr>
            <a:r>
              <a:rPr lang="lt-LT" sz="2400" b="1" dirty="0" err="1"/>
              <a:t>Primogenitūra</a:t>
            </a:r>
            <a:r>
              <a:rPr lang="lt-LT" sz="2400" b="1" dirty="0"/>
              <a:t> </a:t>
            </a:r>
            <a:r>
              <a:rPr lang="lt-LT" sz="2400" dirty="0"/>
              <a:t>– (iš </a:t>
            </a:r>
            <a:r>
              <a:rPr lang="lt-LT" sz="2400" dirty="0" err="1"/>
              <a:t>lot</a:t>
            </a:r>
            <a:r>
              <a:rPr lang="lt-LT" sz="2400" dirty="0"/>
              <a:t>. žodžių </a:t>
            </a:r>
            <a:r>
              <a:rPr lang="lt-LT" sz="2400" dirty="0" err="1"/>
              <a:t>primus</a:t>
            </a:r>
            <a:r>
              <a:rPr lang="lt-LT" sz="2400" dirty="0"/>
              <a:t>, reiškiančio „pirmas“, ir </a:t>
            </a:r>
            <a:r>
              <a:rPr lang="lt-LT" sz="2400" dirty="0" err="1"/>
              <a:t>geniture</a:t>
            </a:r>
            <a:r>
              <a:rPr lang="lt-LT" sz="2400" dirty="0"/>
              <a:t>, reiškiančio „gimimas“) tai pagal įstatymą arba paprotį pirmagimio teisė paveldėti šeimos valdžią, turtą, pirmenybę turi būti vyriškos lyties vaikui. </a:t>
            </a:r>
            <a:endParaRPr lang="lt-LT" sz="2400" b="1" dirty="0"/>
          </a:p>
        </p:txBody>
      </p:sp>
      <p:sp>
        <p:nvSpPr>
          <p:cNvPr id="4" name="Ovalas 3"/>
          <p:cNvSpPr/>
          <p:nvPr/>
        </p:nvSpPr>
        <p:spPr>
          <a:xfrm>
            <a:off x="10843490" y="387927"/>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963561" y="554257"/>
            <a:ext cx="665019" cy="461665"/>
          </a:xfrm>
          <a:prstGeom prst="rect">
            <a:avLst/>
          </a:prstGeom>
          <a:noFill/>
        </p:spPr>
        <p:txBody>
          <a:bodyPr wrap="square" rtlCol="0">
            <a:spAutoFit/>
          </a:bodyPr>
          <a:lstStyle/>
          <a:p>
            <a:pPr algn="ctr"/>
            <a:r>
              <a:rPr lang="en-US" sz="2400" b="1" dirty="0"/>
              <a:t>24</a:t>
            </a:r>
            <a:endParaRPr lang="lt-LT" sz="2400" b="1" dirty="0"/>
          </a:p>
        </p:txBody>
      </p:sp>
    </p:spTree>
    <p:extLst>
      <p:ext uri="{BB962C8B-B14F-4D97-AF65-F5344CB8AC3E}">
        <p14:creationId xmlns:p14="http://schemas.microsoft.com/office/powerpoint/2010/main" val="4011301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461817" y="787784"/>
            <a:ext cx="10095346" cy="2308324"/>
          </a:xfrm>
          <a:prstGeom prst="rect">
            <a:avLst/>
          </a:prstGeom>
        </p:spPr>
        <p:txBody>
          <a:bodyPr wrap="square">
            <a:spAutoFit/>
          </a:bodyPr>
          <a:lstStyle/>
          <a:p>
            <a:pPr marL="0" indent="0" algn="just">
              <a:buNone/>
            </a:pPr>
            <a:r>
              <a:rPr lang="lt-LT" sz="2400" b="1" dirty="0"/>
              <a:t>Jonas Bežemis Anglijos karalius (1199–1216 m.)</a:t>
            </a:r>
          </a:p>
          <a:p>
            <a:pPr marL="0" indent="0" algn="just">
              <a:buNone/>
            </a:pPr>
            <a:r>
              <a:rPr lang="lt-LT" sz="2400" dirty="0"/>
              <a:t>Ruošdamasis karui su Prancūzija Jonas Bežemis kėlė mokesčius, nusavino daug politinių priešininkų dvarų. Sukilusi diduomenė 1215 m. privertė karalių pasirašyti </a:t>
            </a:r>
            <a:r>
              <a:rPr lang="lt-LT" sz="2400" b="1" dirty="0"/>
              <a:t>Didžiąją laisvių chartiją</a:t>
            </a:r>
            <a:r>
              <a:rPr lang="lt-LT" sz="2400" dirty="0"/>
              <a:t>, pagal kurią Anglijos karalius jau nebuvo aukščiau įstatymo. Tai davė pagrindą formuotis Anglijos parlamentinei santvarkai ir tapo Anglijos teisės principų šaltiniu.</a:t>
            </a:r>
          </a:p>
        </p:txBody>
      </p:sp>
      <p:sp>
        <p:nvSpPr>
          <p:cNvPr id="4" name="Ovalas 3"/>
          <p:cNvSpPr/>
          <p:nvPr/>
        </p:nvSpPr>
        <p:spPr>
          <a:xfrm>
            <a:off x="10806545" y="304800"/>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926616" y="471130"/>
            <a:ext cx="665019" cy="461665"/>
          </a:xfrm>
          <a:prstGeom prst="rect">
            <a:avLst/>
          </a:prstGeom>
          <a:noFill/>
        </p:spPr>
        <p:txBody>
          <a:bodyPr wrap="square" rtlCol="0">
            <a:spAutoFit/>
          </a:bodyPr>
          <a:lstStyle/>
          <a:p>
            <a:pPr algn="ctr"/>
            <a:r>
              <a:rPr lang="en-US" sz="2400" b="1" dirty="0"/>
              <a:t>25</a:t>
            </a:r>
            <a:endParaRPr lang="lt-LT" sz="2400" b="1" dirty="0"/>
          </a:p>
        </p:txBody>
      </p:sp>
    </p:spTree>
    <p:extLst>
      <p:ext uri="{BB962C8B-B14F-4D97-AF65-F5344CB8AC3E}">
        <p14:creationId xmlns:p14="http://schemas.microsoft.com/office/powerpoint/2010/main" val="4235132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stretch>
            <a:fillRect/>
          </a:stretch>
        </p:blipFill>
        <p:spPr>
          <a:xfrm>
            <a:off x="507218" y="406401"/>
            <a:ext cx="3944709" cy="5182830"/>
          </a:xfrm>
          <a:prstGeom prst="rect">
            <a:avLst/>
          </a:prstGeom>
        </p:spPr>
      </p:pic>
      <p:sp>
        <p:nvSpPr>
          <p:cNvPr id="4" name="TextBox 3"/>
          <p:cNvSpPr txBox="1"/>
          <p:nvPr/>
        </p:nvSpPr>
        <p:spPr>
          <a:xfrm>
            <a:off x="507218" y="5625099"/>
            <a:ext cx="4276436" cy="646331"/>
          </a:xfrm>
          <a:prstGeom prst="rect">
            <a:avLst/>
          </a:prstGeom>
          <a:noFill/>
        </p:spPr>
        <p:txBody>
          <a:bodyPr wrap="square" rtlCol="0">
            <a:spAutoFit/>
          </a:bodyPr>
          <a:lstStyle/>
          <a:p>
            <a:r>
              <a:rPr lang="lt-LT" dirty="0"/>
              <a:t>Didžioji laisvių chartija. Britų muziejuje saugomas vienas iš trijų išlikusių nuorašų</a:t>
            </a:r>
          </a:p>
        </p:txBody>
      </p:sp>
      <p:pic>
        <p:nvPicPr>
          <p:cNvPr id="5" name="Picture 2" descr="https://sk.play-azlabs.com/images/obrazovanie/angliya-v-rannee-srednevekove-koroli-i-sobitiya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793" y="406400"/>
            <a:ext cx="4434898" cy="54378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95792" y="6086764"/>
            <a:ext cx="5534025" cy="646331"/>
          </a:xfrm>
          <a:prstGeom prst="rect">
            <a:avLst/>
          </a:prstGeom>
          <a:noFill/>
        </p:spPr>
        <p:txBody>
          <a:bodyPr wrap="square" rtlCol="0">
            <a:spAutoFit/>
          </a:bodyPr>
          <a:lstStyle/>
          <a:p>
            <a:r>
              <a:rPr lang="lt-LT" dirty="0"/>
              <a:t>Anglijos karalius Jonas Bežemis (1199–1216 m.)</a:t>
            </a:r>
          </a:p>
          <a:p>
            <a:endParaRPr lang="lt-LT" dirty="0"/>
          </a:p>
        </p:txBody>
      </p:sp>
      <p:sp>
        <p:nvSpPr>
          <p:cNvPr id="7" name="Ovalas 6"/>
          <p:cNvSpPr/>
          <p:nvPr/>
        </p:nvSpPr>
        <p:spPr>
          <a:xfrm>
            <a:off x="10935854" y="406400"/>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Box 7"/>
          <p:cNvSpPr txBox="1"/>
          <p:nvPr/>
        </p:nvSpPr>
        <p:spPr>
          <a:xfrm>
            <a:off x="11055925" y="572730"/>
            <a:ext cx="665019" cy="461665"/>
          </a:xfrm>
          <a:prstGeom prst="rect">
            <a:avLst/>
          </a:prstGeom>
          <a:noFill/>
        </p:spPr>
        <p:txBody>
          <a:bodyPr wrap="square" rtlCol="0">
            <a:spAutoFit/>
          </a:bodyPr>
          <a:lstStyle/>
          <a:p>
            <a:pPr algn="ctr"/>
            <a:r>
              <a:rPr lang="en-US" sz="2400" b="1" dirty="0"/>
              <a:t>26</a:t>
            </a:r>
            <a:endParaRPr lang="lt-LT" sz="2400" b="1" dirty="0"/>
          </a:p>
        </p:txBody>
      </p:sp>
    </p:spTree>
    <p:extLst>
      <p:ext uri="{BB962C8B-B14F-4D97-AF65-F5344CB8AC3E}">
        <p14:creationId xmlns:p14="http://schemas.microsoft.com/office/powerpoint/2010/main" val="1607166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517236" y="391080"/>
            <a:ext cx="10076873" cy="5632311"/>
          </a:xfrm>
          <a:prstGeom prst="rect">
            <a:avLst/>
          </a:prstGeom>
        </p:spPr>
        <p:txBody>
          <a:bodyPr wrap="square">
            <a:spAutoFit/>
          </a:bodyPr>
          <a:lstStyle/>
          <a:p>
            <a:pPr marL="0" indent="0" algn="just">
              <a:buNone/>
            </a:pPr>
            <a:r>
              <a:rPr lang="lt-LT" sz="2400" b="1" dirty="0"/>
              <a:t>Luominė monarchija</a:t>
            </a:r>
          </a:p>
          <a:p>
            <a:pPr marL="0" indent="0" algn="just">
              <a:buNone/>
            </a:pPr>
            <a:r>
              <a:rPr lang="en-US" sz="2400" dirty="0" err="1"/>
              <a:t>Centralizuota</a:t>
            </a:r>
            <a:r>
              <a:rPr lang="en-US" sz="2400" dirty="0"/>
              <a:t> </a:t>
            </a:r>
            <a:r>
              <a:rPr lang="en-US" sz="2400" dirty="0" err="1"/>
              <a:t>valstybe</a:t>
            </a:r>
            <a:r>
              <a:rPr lang="en-US" sz="2400" dirty="0"/>
              <a:t> </a:t>
            </a:r>
            <a:r>
              <a:rPr lang="en-US" sz="2400" dirty="0" err="1"/>
              <a:t>buvo</a:t>
            </a:r>
            <a:r>
              <a:rPr lang="en-US" sz="2400" dirty="0"/>
              <a:t> </a:t>
            </a:r>
            <a:r>
              <a:rPr lang="en-US" sz="2400" dirty="0" err="1"/>
              <a:t>suinteresuota</a:t>
            </a:r>
            <a:r>
              <a:rPr lang="en-US" sz="2400" dirty="0"/>
              <a:t> </a:t>
            </a:r>
            <a:r>
              <a:rPr lang="en-US" sz="2400" dirty="0" err="1"/>
              <a:t>smulkioji</a:t>
            </a:r>
            <a:r>
              <a:rPr lang="en-US" sz="2400" dirty="0"/>
              <a:t> </a:t>
            </a:r>
            <a:r>
              <a:rPr lang="en-US" sz="2400" dirty="0" err="1"/>
              <a:t>bajorija</a:t>
            </a:r>
            <a:r>
              <a:rPr lang="en-US" sz="2400" dirty="0"/>
              <a:t> (</a:t>
            </a:r>
            <a:r>
              <a:rPr lang="en-US" sz="2400" dirty="0" err="1"/>
              <a:t>riterija</a:t>
            </a:r>
            <a:r>
              <a:rPr lang="en-US" sz="2400" dirty="0"/>
              <a:t>), </a:t>
            </a:r>
            <a:r>
              <a:rPr lang="en-US" sz="2400" dirty="0" err="1"/>
              <a:t>miestai</a:t>
            </a:r>
            <a:r>
              <a:rPr lang="en-US" sz="2400" dirty="0"/>
              <a:t> </a:t>
            </a:r>
            <a:r>
              <a:rPr lang="en-US" sz="2400" dirty="0" err="1"/>
              <a:t>ir</a:t>
            </a:r>
            <a:r>
              <a:rPr lang="en-US" sz="2400" dirty="0"/>
              <a:t> </a:t>
            </a:r>
            <a:r>
              <a:rPr lang="en-US" sz="2400" dirty="0" err="1"/>
              <a:t>dvasininkija</a:t>
            </a:r>
            <a:r>
              <a:rPr lang="en-US" sz="2400" dirty="0"/>
              <a:t>, </a:t>
            </a:r>
            <a:r>
              <a:rPr lang="en-US" sz="2400" dirty="0" err="1"/>
              <a:t>kurie</a:t>
            </a:r>
            <a:r>
              <a:rPr lang="en-US" sz="2400" dirty="0"/>
              <a:t> </a:t>
            </a:r>
            <a:r>
              <a:rPr lang="en-US" sz="2400" dirty="0" err="1"/>
              <a:t>visokeriopai</a:t>
            </a:r>
            <a:r>
              <a:rPr lang="lt-LT" sz="2400" dirty="0"/>
              <a:t> rėmė valdžios centralizaciją. Šių gyventojų sluoksnių parama ir abipusis solidarumas su karaliaus valdžia reiškėsi luominių institucijų atsiradimu: </a:t>
            </a:r>
          </a:p>
          <a:p>
            <a:pPr algn="just">
              <a:buFont typeface="Wingdings" panose="05000000000000000000" pitchFamily="2" charset="2"/>
              <a:buChar char="§"/>
            </a:pPr>
            <a:r>
              <a:rPr lang="lt-LT" sz="2400" dirty="0"/>
              <a:t>Prancūzijoje – </a:t>
            </a:r>
            <a:r>
              <a:rPr lang="lt-LT" sz="2400" b="1" dirty="0"/>
              <a:t>Generaliniai luomai </a:t>
            </a:r>
            <a:r>
              <a:rPr lang="lt-LT" sz="2400" dirty="0"/>
              <a:t>– trijų luomų atstovų institucija, su kurios pritarimu karalius leido įstatymus ir valdė;</a:t>
            </a:r>
          </a:p>
          <a:p>
            <a:pPr algn="just">
              <a:buFont typeface="Wingdings" panose="05000000000000000000" pitchFamily="2" charset="2"/>
              <a:buChar char="§"/>
            </a:pPr>
            <a:r>
              <a:rPr lang="lt-LT" sz="2400" dirty="0"/>
              <a:t>Anglijoje – </a:t>
            </a:r>
            <a:r>
              <a:rPr lang="lt-LT" sz="2400" b="1" dirty="0"/>
              <a:t>Parlamentas</a:t>
            </a:r>
            <a:r>
              <a:rPr lang="lt-LT" sz="2400" dirty="0"/>
              <a:t>, sudarytas iš aukštesniųjų Lordų rūmų, kurių nariai šia teisę paveldėdavo ir kurių funkcija buvo tvirtinti žemesniųjų Bendruomenių rūmų nutarimus. Pastarieji buvo sudaromi rinkimų keliu deleguojant po du bajorus iš grafystės ir du miestiečius iš kiekvieno laisvojo miesto.</a:t>
            </a:r>
          </a:p>
          <a:p>
            <a:pPr marL="0" indent="0" algn="just">
              <a:buNone/>
            </a:pPr>
            <a:r>
              <a:rPr lang="lt-LT" sz="2400" dirty="0"/>
              <a:t>Centralizuota ir luominė monarchijos padėjo šiuolaikinio parlamentarizmo ir teisinės valstybės pagrindus, išugdė pirmąsias demokratinio politinio veikimo tradicijas.</a:t>
            </a:r>
          </a:p>
        </p:txBody>
      </p:sp>
      <p:sp>
        <p:nvSpPr>
          <p:cNvPr id="4" name="Ovalas 3"/>
          <p:cNvSpPr/>
          <p:nvPr/>
        </p:nvSpPr>
        <p:spPr>
          <a:xfrm>
            <a:off x="10825017" y="212436"/>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945088" y="378766"/>
            <a:ext cx="665019" cy="461665"/>
          </a:xfrm>
          <a:prstGeom prst="rect">
            <a:avLst/>
          </a:prstGeom>
          <a:noFill/>
        </p:spPr>
        <p:txBody>
          <a:bodyPr wrap="square" rtlCol="0">
            <a:spAutoFit/>
          </a:bodyPr>
          <a:lstStyle/>
          <a:p>
            <a:pPr algn="ctr"/>
            <a:r>
              <a:rPr lang="en-US" sz="2400" b="1" dirty="0"/>
              <a:t>27</a:t>
            </a:r>
            <a:endParaRPr lang="lt-LT" sz="2400" b="1" dirty="0"/>
          </a:p>
        </p:txBody>
      </p:sp>
    </p:spTree>
    <p:extLst>
      <p:ext uri="{BB962C8B-B14F-4D97-AF65-F5344CB8AC3E}">
        <p14:creationId xmlns:p14="http://schemas.microsoft.com/office/powerpoint/2010/main" val="1308696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757382" y="437491"/>
            <a:ext cx="9818254" cy="5324535"/>
          </a:xfrm>
          <a:prstGeom prst="rect">
            <a:avLst/>
          </a:prstGeom>
        </p:spPr>
        <p:txBody>
          <a:bodyPr wrap="square">
            <a:spAutoFit/>
          </a:bodyPr>
          <a:lstStyle/>
          <a:p>
            <a:pPr marL="0" indent="0">
              <a:buNone/>
            </a:pPr>
            <a:r>
              <a:rPr lang="lt-LT" sz="2000" b="1" dirty="0"/>
              <a:t>SĄVOKOS</a:t>
            </a:r>
          </a:p>
          <a:p>
            <a:pPr marL="0" indent="0">
              <a:buNone/>
            </a:pPr>
            <a:r>
              <a:rPr lang="lt-LT" sz="2000" b="1" dirty="0"/>
              <a:t>Luominė monarchija </a:t>
            </a:r>
            <a:r>
              <a:rPr lang="lt-LT" sz="2000" dirty="0"/>
              <a:t>– monarchijos tipas, kai karalius valdo, patariamas luomų atstovų susirinkimo.</a:t>
            </a:r>
            <a:endParaRPr lang="lt-LT" sz="2000" b="1" dirty="0"/>
          </a:p>
          <a:p>
            <a:pPr marL="0" indent="0" algn="just">
              <a:buNone/>
            </a:pPr>
            <a:r>
              <a:rPr lang="lt-LT" sz="2000" b="1" dirty="0"/>
              <a:t>Generaliniai luomai </a:t>
            </a:r>
            <a:r>
              <a:rPr lang="lt-LT" sz="2000" dirty="0"/>
              <a:t>– (</a:t>
            </a:r>
            <a:r>
              <a:rPr lang="lt-LT" sz="2000" dirty="0" err="1"/>
              <a:t>lot</a:t>
            </a:r>
            <a:r>
              <a:rPr lang="lt-LT" sz="2000" dirty="0"/>
              <a:t>. </a:t>
            </a:r>
            <a:r>
              <a:rPr lang="lt-LT" sz="2000" dirty="0" err="1"/>
              <a:t>generalis</a:t>
            </a:r>
            <a:r>
              <a:rPr lang="lt-LT" sz="2000" dirty="0"/>
              <a:t> - svarbiausias ) </a:t>
            </a:r>
            <a:r>
              <a:rPr lang="lt-LT" sz="2000" dirty="0" err="1"/>
              <a:t>patariamsis</a:t>
            </a:r>
            <a:r>
              <a:rPr lang="lt-LT" sz="2000" dirty="0"/>
              <a:t> parlamentas. Pirmą kartą juos sušaukė 1302 m. Prancūzijos karalius Pilypas IV, norėdamas gauti luomų pritarimą kovai su popiežiumi Bonifacu VIII. Generalinius luomus sudarė treji rūmai: bajorų, dvasininkų ir miestiečių. Kiekvieni rūmai turėjo po vieną balsą, o dviejų rūmų nutarimas tretiesiems nebuvo privalomas. Daugiausia ginčų kildavo tvirtinant naujus mokesčius. </a:t>
            </a:r>
          </a:p>
          <a:p>
            <a:pPr marL="0" indent="0" algn="just">
              <a:buNone/>
            </a:pPr>
            <a:r>
              <a:rPr lang="lt-LT" sz="2000" dirty="0"/>
              <a:t>Generaliniai luomai nebuvo nuolat veikiantis organas. Jie buvo šaukiami karaliaus pagal susidariusias aplinkybes. Paskutinį kartą Generaliniai luomai buvo sušaukti 1789 m., po ko prasidėjo Didžioji Prancūzijos revoliucija. </a:t>
            </a:r>
          </a:p>
          <a:p>
            <a:pPr marL="0" indent="0" algn="just">
              <a:buNone/>
            </a:pPr>
            <a:r>
              <a:rPr lang="lt-LT" sz="2000" b="1" dirty="0"/>
              <a:t>Parlamentas </a:t>
            </a:r>
            <a:r>
              <a:rPr lang="lt-LT" sz="2000" dirty="0"/>
              <a:t>– (iš </a:t>
            </a:r>
            <a:r>
              <a:rPr lang="lt-LT" sz="2000" dirty="0" err="1"/>
              <a:t>pranc</a:t>
            </a:r>
            <a:r>
              <a:rPr lang="lt-LT" sz="2000" dirty="0"/>
              <a:t>. </a:t>
            </a:r>
            <a:r>
              <a:rPr lang="lt-LT" sz="2000" dirty="0" err="1"/>
              <a:t>parler</a:t>
            </a:r>
            <a:r>
              <a:rPr lang="lt-LT" sz="2000" dirty="0"/>
              <a:t> “kalbėti“) Anglijos įstatymų leidžiamosios valdžios tikrinis pavadinimas. Plačiąja prasme  renkama Respublikose ir konstitucinėse monarchijose įstatymų leidžiamosios valdžios institucija. Parlamentas Anglijoje viduramžiais tai Anglijos įstatymus leidžiantis dvasininkų, bajorų ir miestiečių luomų atstovų susirinkimas.</a:t>
            </a:r>
          </a:p>
        </p:txBody>
      </p:sp>
      <p:sp>
        <p:nvSpPr>
          <p:cNvPr id="4" name="Ovalas 3"/>
          <p:cNvSpPr/>
          <p:nvPr/>
        </p:nvSpPr>
        <p:spPr>
          <a:xfrm>
            <a:off x="10806544" y="221673"/>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926615" y="388003"/>
            <a:ext cx="665019" cy="461665"/>
          </a:xfrm>
          <a:prstGeom prst="rect">
            <a:avLst/>
          </a:prstGeom>
          <a:noFill/>
        </p:spPr>
        <p:txBody>
          <a:bodyPr wrap="square" rtlCol="0">
            <a:spAutoFit/>
          </a:bodyPr>
          <a:lstStyle/>
          <a:p>
            <a:pPr algn="ctr"/>
            <a:r>
              <a:rPr lang="en-US" sz="2400" b="1" dirty="0"/>
              <a:t>28</a:t>
            </a:r>
            <a:endParaRPr lang="lt-LT" sz="2400" b="1" dirty="0"/>
          </a:p>
        </p:txBody>
      </p:sp>
    </p:spTree>
    <p:extLst>
      <p:ext uri="{BB962C8B-B14F-4D97-AF65-F5344CB8AC3E}">
        <p14:creationId xmlns:p14="http://schemas.microsoft.com/office/powerpoint/2010/main" val="360917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332509" y="465247"/>
            <a:ext cx="10233890" cy="5324535"/>
          </a:xfrm>
          <a:prstGeom prst="rect">
            <a:avLst/>
          </a:prstGeom>
        </p:spPr>
        <p:txBody>
          <a:bodyPr wrap="square">
            <a:spAutoFit/>
          </a:bodyPr>
          <a:lstStyle/>
          <a:p>
            <a:pPr marL="0" indent="0">
              <a:buNone/>
            </a:pPr>
            <a:r>
              <a:rPr lang="lt-LT" sz="2000" b="1" dirty="0"/>
              <a:t>Absoliutinė monarchija</a:t>
            </a:r>
            <a:r>
              <a:rPr lang="en-US" sz="2000" b="1" dirty="0"/>
              <a:t> (</a:t>
            </a:r>
            <a:r>
              <a:rPr lang="en-US" sz="2000" b="1" dirty="0" err="1"/>
              <a:t>absoliutizmas</a:t>
            </a:r>
            <a:r>
              <a:rPr lang="en-US" sz="2000" b="1" dirty="0"/>
              <a:t>)</a:t>
            </a:r>
            <a:endParaRPr lang="lt-LT" sz="2000" b="1" dirty="0"/>
          </a:p>
          <a:p>
            <a:pPr marL="0" indent="0" algn="just">
              <a:buNone/>
            </a:pPr>
            <a:r>
              <a:rPr lang="lt-LT" sz="2000" dirty="0"/>
              <a:t>Valstybės valdymas su luomų pritarimu ne tik stabilizavo karaliaus valdžią, bet darė ją vis labiau nepriklausoma. Ilgainiui karaliai pradėjo piktnaudžiauti savo galiomis, nustojo šaukti parlamentus. Jų valdžia rėmėsi didžiule kariuomene, policija, teismais ir valdininkija. </a:t>
            </a:r>
          </a:p>
          <a:p>
            <a:pPr marL="0" indent="0" algn="just">
              <a:buNone/>
            </a:pPr>
            <a:r>
              <a:rPr lang="lt-LT" sz="2000" dirty="0"/>
              <a:t>Klasikine </a:t>
            </a:r>
            <a:r>
              <a:rPr lang="lt-LT" sz="2000" b="1" dirty="0"/>
              <a:t>absoliutine monarchija </a:t>
            </a:r>
            <a:r>
              <a:rPr lang="lt-LT" sz="2000" dirty="0"/>
              <a:t>laikoma Prancūzija, kurioje ši valdymo forma pradėjo klostytis XVI a. antrojoje pusėje, Valua dinastijos valdymo pabaigoje ir sustiprėjo valdant </a:t>
            </a:r>
            <a:r>
              <a:rPr lang="lt-LT" sz="2000" dirty="0" err="1"/>
              <a:t>Burbonų</a:t>
            </a:r>
            <a:r>
              <a:rPr lang="lt-LT" sz="2000" dirty="0"/>
              <a:t> dinastijai. Ypač  reikšmingos buvo XVII a. pirmojo ministro kardinolo A. de </a:t>
            </a:r>
            <a:r>
              <a:rPr lang="lt-LT" sz="2000" dirty="0" err="1"/>
              <a:t>Rišelje</a:t>
            </a:r>
            <a:r>
              <a:rPr lang="lt-LT" sz="2000" dirty="0"/>
              <a:t> įvykdytos reformos, o galutinai absoliutizmas susiformavo Liudviko XIV valdymo metu. Jo įpėdinių laikais absoliutizmas tiek Prancūzijoje, tiek ir kituose kraštuose ėmė išgyventi krizę ir kėlė vis didesnį valdomųjų nepasitenkinimą, kas paskatino </a:t>
            </a:r>
            <a:r>
              <a:rPr lang="lt-LT" sz="2000" dirty="0" err="1"/>
              <a:t>Apšvietos</a:t>
            </a:r>
            <a:r>
              <a:rPr lang="lt-LT" sz="2000" dirty="0"/>
              <a:t> sąjūdį ir valstybės valdymo reformų siekį.</a:t>
            </a:r>
          </a:p>
          <a:p>
            <a:pPr marL="0" indent="0" algn="just">
              <a:buNone/>
            </a:pPr>
            <a:r>
              <a:rPr lang="lt-LT" sz="2000" dirty="0"/>
              <a:t>Esminis absoliutinės </a:t>
            </a:r>
            <a:r>
              <a:rPr lang="lt-LT" sz="2000" dirty="0" err="1"/>
              <a:t>monaarchijos</a:t>
            </a:r>
            <a:r>
              <a:rPr lang="lt-LT" sz="2000" dirty="0"/>
              <a:t> bruožas – įstatymų </a:t>
            </a:r>
            <a:r>
              <a:rPr lang="lt-LT" sz="2000" dirty="0" err="1"/>
              <a:t>leidžiamosisos</a:t>
            </a:r>
            <a:r>
              <a:rPr lang="lt-LT" sz="2000" dirty="0"/>
              <a:t>, vykdomosios ir teisminės valdžios sutelkimas monarcho rankose ir nuolat augantis biurokratinis aparatas. Tai leido valdovams ne tik vykdyti pažangias reformas, bet ilgainiui ir imti piktnaudžiauti valdžia, ko ryškiausi pavyzdžiai buvo Prancūzijos karaliai Liudvikas XV ir Liudvikas XVI.</a:t>
            </a:r>
          </a:p>
        </p:txBody>
      </p:sp>
      <p:sp>
        <p:nvSpPr>
          <p:cNvPr id="4" name="Ovalas 3"/>
          <p:cNvSpPr/>
          <p:nvPr/>
        </p:nvSpPr>
        <p:spPr>
          <a:xfrm>
            <a:off x="10935854" y="230909"/>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1055925" y="397239"/>
            <a:ext cx="665019" cy="461665"/>
          </a:xfrm>
          <a:prstGeom prst="rect">
            <a:avLst/>
          </a:prstGeom>
          <a:noFill/>
        </p:spPr>
        <p:txBody>
          <a:bodyPr wrap="square" rtlCol="0">
            <a:spAutoFit/>
          </a:bodyPr>
          <a:lstStyle/>
          <a:p>
            <a:pPr algn="ctr"/>
            <a:r>
              <a:rPr lang="en-US" sz="2400" b="1" dirty="0"/>
              <a:t>29</a:t>
            </a:r>
            <a:endParaRPr lang="lt-LT" sz="2400" b="1" dirty="0"/>
          </a:p>
        </p:txBody>
      </p:sp>
    </p:spTree>
    <p:extLst>
      <p:ext uri="{BB962C8B-B14F-4D97-AF65-F5344CB8AC3E}">
        <p14:creationId xmlns:p14="http://schemas.microsoft.com/office/powerpoint/2010/main" val="3475082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urinio vietos rezervavimo ženklas 2"/>
          <p:cNvSpPr>
            <a:spLocks noGrp="1"/>
          </p:cNvSpPr>
          <p:nvPr>
            <p:ph idx="1"/>
          </p:nvPr>
        </p:nvSpPr>
        <p:spPr>
          <a:xfrm>
            <a:off x="681182" y="412463"/>
            <a:ext cx="10515600" cy="1582592"/>
          </a:xfrm>
        </p:spPr>
        <p:txBody>
          <a:bodyPr>
            <a:normAutofit fontScale="70000" lnSpcReduction="20000"/>
          </a:bodyPr>
          <a:lstStyle/>
          <a:p>
            <a:pPr marL="0" indent="0">
              <a:buNone/>
            </a:pPr>
            <a:r>
              <a:rPr lang="lt-LT" b="1" dirty="0"/>
              <a:t>TEMOS AKTUALUMAS:</a:t>
            </a:r>
          </a:p>
          <a:p>
            <a:pPr marL="0" indent="0">
              <a:buNone/>
            </a:pPr>
            <a:r>
              <a:rPr lang="lt-LT" dirty="0"/>
              <a:t>Daugelis šiuolaikinių Europos valstybių nacionalinių ypatumų: santykiai tarp piliečio ir valdžios bei specifiniai valstybingumo bruožai, tradicinės valdžios institucijos susiformavo nagrinėjamo istorinio laikotarpio metu ir išlaikė viduramžiais susidariusius institutus ir jų funkcijas. Du tokio istorinio tęstinumo pavyzdžiai yra anglosaksiškoje politinėje kultūroje susiformavęs prisiekusiųjų teismas ir Anglijos (Jungtinės Karalystės) Parlamento aukštesnieji Lordų rūmai.</a:t>
            </a:r>
          </a:p>
          <a:p>
            <a:pPr marL="0" indent="0">
              <a:buNone/>
            </a:pPr>
            <a:endParaRPr lang="lt-LT" dirty="0"/>
          </a:p>
        </p:txBody>
      </p:sp>
      <p:pic>
        <p:nvPicPr>
          <p:cNvPr id="6" name="Paveikslėlis 5"/>
          <p:cNvPicPr>
            <a:picLocks noChangeAspect="1"/>
          </p:cNvPicPr>
          <p:nvPr/>
        </p:nvPicPr>
        <p:blipFill>
          <a:blip r:embed="rId2"/>
          <a:stretch>
            <a:fillRect/>
          </a:stretch>
        </p:blipFill>
        <p:spPr>
          <a:xfrm>
            <a:off x="681182" y="1991191"/>
            <a:ext cx="4592612" cy="3444459"/>
          </a:xfrm>
          <a:prstGeom prst="rect">
            <a:avLst/>
          </a:prstGeom>
        </p:spPr>
      </p:pic>
      <p:pic>
        <p:nvPicPr>
          <p:cNvPr id="7" name="Paveikslėlis 6"/>
          <p:cNvPicPr>
            <a:picLocks noChangeAspect="1"/>
          </p:cNvPicPr>
          <p:nvPr/>
        </p:nvPicPr>
        <p:blipFill>
          <a:blip r:embed="rId3"/>
          <a:stretch>
            <a:fillRect/>
          </a:stretch>
        </p:blipFill>
        <p:spPr>
          <a:xfrm>
            <a:off x="5671127" y="1995055"/>
            <a:ext cx="6109742" cy="3436730"/>
          </a:xfrm>
          <a:prstGeom prst="rect">
            <a:avLst/>
          </a:prstGeom>
        </p:spPr>
      </p:pic>
      <p:sp>
        <p:nvSpPr>
          <p:cNvPr id="8" name="TextBox 7"/>
          <p:cNvSpPr txBox="1"/>
          <p:nvPr/>
        </p:nvSpPr>
        <p:spPr>
          <a:xfrm>
            <a:off x="600364" y="5818909"/>
            <a:ext cx="11028218" cy="646331"/>
          </a:xfrm>
          <a:prstGeom prst="rect">
            <a:avLst/>
          </a:prstGeom>
          <a:noFill/>
        </p:spPr>
        <p:txBody>
          <a:bodyPr wrap="square" rtlCol="0">
            <a:spAutoFit/>
          </a:bodyPr>
          <a:lstStyle/>
          <a:p>
            <a:r>
              <a:rPr lang="lt-LT" dirty="0"/>
              <a:t>Remdamiesi vaizdiniais šaltiniais ir žiniomis įvardinkite ir įvertinkite, kokias politines vertybes atspindi Anglijos Lordų rūmai ir prisiekusiųjų teismas.</a:t>
            </a:r>
          </a:p>
        </p:txBody>
      </p:sp>
      <p:sp>
        <p:nvSpPr>
          <p:cNvPr id="9" name="Ovalas 8"/>
          <p:cNvSpPr/>
          <p:nvPr/>
        </p:nvSpPr>
        <p:spPr>
          <a:xfrm>
            <a:off x="11036244" y="221673"/>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extBox 9"/>
          <p:cNvSpPr txBox="1"/>
          <p:nvPr/>
        </p:nvSpPr>
        <p:spPr>
          <a:xfrm>
            <a:off x="11156315" y="388003"/>
            <a:ext cx="665019" cy="461665"/>
          </a:xfrm>
          <a:prstGeom prst="rect">
            <a:avLst/>
          </a:prstGeom>
          <a:noFill/>
        </p:spPr>
        <p:txBody>
          <a:bodyPr wrap="square" rtlCol="0">
            <a:spAutoFit/>
          </a:bodyPr>
          <a:lstStyle/>
          <a:p>
            <a:pPr algn="ctr"/>
            <a:r>
              <a:rPr lang="en-US" sz="2400" b="1" dirty="0"/>
              <a:t>3</a:t>
            </a:r>
            <a:endParaRPr lang="lt-LT" sz="24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N m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09" y="120073"/>
            <a:ext cx="8659678" cy="6105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95387" y="1487055"/>
            <a:ext cx="2715491" cy="923330"/>
          </a:xfrm>
          <a:prstGeom prst="rect">
            <a:avLst/>
          </a:prstGeom>
          <a:noFill/>
        </p:spPr>
        <p:txBody>
          <a:bodyPr wrap="square" rtlCol="0">
            <a:spAutoFit/>
          </a:bodyPr>
          <a:lstStyle/>
          <a:p>
            <a:r>
              <a:rPr lang="en-US" dirty="0" err="1"/>
              <a:t>Absoliuti</a:t>
            </a:r>
            <a:r>
              <a:rPr lang="lt-LT" dirty="0" err="1"/>
              <a:t>nės</a:t>
            </a:r>
            <a:r>
              <a:rPr lang="lt-LT" dirty="0"/>
              <a:t> monarchijos Europoje XVIII a. II pusėje</a:t>
            </a:r>
          </a:p>
        </p:txBody>
      </p:sp>
      <p:sp>
        <p:nvSpPr>
          <p:cNvPr id="5" name="Ovalas 4"/>
          <p:cNvSpPr/>
          <p:nvPr/>
        </p:nvSpPr>
        <p:spPr>
          <a:xfrm>
            <a:off x="10843490" y="230909"/>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extBox 5"/>
          <p:cNvSpPr txBox="1"/>
          <p:nvPr/>
        </p:nvSpPr>
        <p:spPr>
          <a:xfrm>
            <a:off x="10963561" y="397239"/>
            <a:ext cx="665019" cy="461665"/>
          </a:xfrm>
          <a:prstGeom prst="rect">
            <a:avLst/>
          </a:prstGeom>
          <a:noFill/>
        </p:spPr>
        <p:txBody>
          <a:bodyPr wrap="square" rtlCol="0">
            <a:spAutoFit/>
          </a:bodyPr>
          <a:lstStyle/>
          <a:p>
            <a:pPr algn="ctr"/>
            <a:r>
              <a:rPr lang="en-US" sz="2400" b="1" dirty="0"/>
              <a:t>30</a:t>
            </a:r>
            <a:endParaRPr lang="lt-LT" sz="2400" b="1" dirty="0"/>
          </a:p>
        </p:txBody>
      </p:sp>
    </p:spTree>
    <p:extLst>
      <p:ext uri="{BB962C8B-B14F-4D97-AF65-F5344CB8AC3E}">
        <p14:creationId xmlns:p14="http://schemas.microsoft.com/office/powerpoint/2010/main" val="698226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304800" y="1009364"/>
            <a:ext cx="10104582" cy="2677656"/>
          </a:xfrm>
          <a:prstGeom prst="rect">
            <a:avLst/>
          </a:prstGeom>
        </p:spPr>
        <p:txBody>
          <a:bodyPr wrap="square">
            <a:spAutoFit/>
          </a:bodyPr>
          <a:lstStyle/>
          <a:p>
            <a:pPr marL="0" indent="0" algn="just">
              <a:buNone/>
            </a:pPr>
            <a:r>
              <a:rPr lang="lt-LT" sz="2400" b="1" dirty="0"/>
              <a:t>SĄVOKOS</a:t>
            </a:r>
          </a:p>
          <a:p>
            <a:pPr marL="0" indent="0" algn="just">
              <a:buNone/>
            </a:pPr>
            <a:r>
              <a:rPr lang="lt-LT" sz="2400" b="1" dirty="0"/>
              <a:t>Absoliutizmas – </a:t>
            </a:r>
            <a:r>
              <a:rPr lang="lt-LT" sz="2400" dirty="0"/>
              <a:t>valstybės valdymo forma: visa aukščiausioji valdžia – įstatymų leidžiamoji, </a:t>
            </a:r>
            <a:r>
              <a:rPr lang="lt-LT" sz="2400" dirty="0" err="1"/>
              <a:t>vykdmoji</a:t>
            </a:r>
            <a:r>
              <a:rPr lang="lt-LT" sz="2400" dirty="0"/>
              <a:t> ir teisminė priklauso monarchui (imperatoriui, karaliui, carui).</a:t>
            </a:r>
          </a:p>
          <a:p>
            <a:pPr marL="0" indent="0" algn="just">
              <a:buNone/>
            </a:pPr>
            <a:br>
              <a:rPr lang="lt-LT" sz="2400" dirty="0"/>
            </a:br>
            <a:br>
              <a:rPr lang="lt-LT" sz="2400" dirty="0"/>
            </a:br>
            <a:endParaRPr lang="lt-LT" sz="2400" b="1" dirty="0"/>
          </a:p>
        </p:txBody>
      </p:sp>
      <p:sp>
        <p:nvSpPr>
          <p:cNvPr id="4" name="Ovalas 3"/>
          <p:cNvSpPr/>
          <p:nvPr/>
        </p:nvSpPr>
        <p:spPr>
          <a:xfrm>
            <a:off x="10677236" y="332509"/>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797307" y="498839"/>
            <a:ext cx="665019" cy="461665"/>
          </a:xfrm>
          <a:prstGeom prst="rect">
            <a:avLst/>
          </a:prstGeom>
          <a:noFill/>
        </p:spPr>
        <p:txBody>
          <a:bodyPr wrap="square" rtlCol="0">
            <a:spAutoFit/>
          </a:bodyPr>
          <a:lstStyle/>
          <a:p>
            <a:pPr algn="ctr"/>
            <a:r>
              <a:rPr lang="en-US" sz="2400" b="1" dirty="0"/>
              <a:t>31</a:t>
            </a:r>
            <a:endParaRPr lang="lt-LT" sz="2400" b="1" dirty="0"/>
          </a:p>
        </p:txBody>
      </p:sp>
    </p:spTree>
    <p:extLst>
      <p:ext uri="{BB962C8B-B14F-4D97-AF65-F5344CB8AC3E}">
        <p14:creationId xmlns:p14="http://schemas.microsoft.com/office/powerpoint/2010/main" val="3000818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387927" y="1028343"/>
            <a:ext cx="10455564" cy="4893647"/>
          </a:xfrm>
          <a:prstGeom prst="rect">
            <a:avLst/>
          </a:prstGeom>
        </p:spPr>
        <p:txBody>
          <a:bodyPr wrap="square">
            <a:spAutoFit/>
          </a:bodyPr>
          <a:lstStyle/>
          <a:p>
            <a:pPr marL="0" indent="0">
              <a:buNone/>
            </a:pPr>
            <a:r>
              <a:rPr lang="lt-LT" sz="2400" dirty="0"/>
              <a:t>Prancūzijos karalius </a:t>
            </a:r>
            <a:r>
              <a:rPr lang="lt-LT" sz="2400" b="1" dirty="0"/>
              <a:t>Liudvikas XIV  (1643–1715 m.) </a:t>
            </a:r>
            <a:r>
              <a:rPr lang="lt-LT" sz="2400" dirty="0"/>
              <a:t>Vadintas Karaliumi Saule, kurį reprezentuoja posakis: „Valstybė – tai aš</a:t>
            </a:r>
            <a:r>
              <a:rPr lang="en-US" sz="2400" dirty="0"/>
              <a:t>!</a:t>
            </a:r>
            <a:r>
              <a:rPr lang="lt-LT" sz="2400" dirty="0"/>
              <a:t>“</a:t>
            </a:r>
          </a:p>
          <a:p>
            <a:pPr>
              <a:buFont typeface="Wingdings" panose="05000000000000000000" pitchFamily="2" charset="2"/>
              <a:buChar char="§"/>
            </a:pPr>
            <a:r>
              <a:rPr lang="lt-LT" sz="2400" dirty="0"/>
              <a:t>Liudvikas XIV vykdė protekcionistinę ir </a:t>
            </a:r>
            <a:r>
              <a:rPr lang="lt-LT" sz="2400" dirty="0" err="1"/>
              <a:t>merkantilistinę</a:t>
            </a:r>
            <a:r>
              <a:rPr lang="lt-LT" sz="2400" dirty="0"/>
              <a:t> ūkio politiką, kuri iš pradžių sustiprino manufaktūras ir prekybą. </a:t>
            </a:r>
          </a:p>
          <a:p>
            <a:pPr>
              <a:buFont typeface="Wingdings" panose="05000000000000000000" pitchFamily="2" charset="2"/>
              <a:buChar char="§"/>
            </a:pPr>
            <a:r>
              <a:rPr lang="lt-LT" sz="2400" dirty="0"/>
              <a:t>Persekiojo hugenotus, kurie masiškai emigravo, kas iššaukė pramonės ir prekybos </a:t>
            </a:r>
            <a:r>
              <a:rPr lang="lt-LT" sz="2400" dirty="0" err="1"/>
              <a:t>nuosmūkį</a:t>
            </a:r>
            <a:r>
              <a:rPr lang="lt-LT" sz="2400" dirty="0"/>
              <a:t>.</a:t>
            </a:r>
          </a:p>
          <a:p>
            <a:pPr>
              <a:buFont typeface="Wingdings" panose="05000000000000000000" pitchFamily="2" charset="2"/>
              <a:buChar char="§"/>
            </a:pPr>
            <a:r>
              <a:rPr lang="lt-LT" sz="2400" dirty="0"/>
              <a:t>Nuolat dalyvavo alinančiuose karuose, dėl ko valstybė galia nusmuko.</a:t>
            </a:r>
          </a:p>
          <a:p>
            <a:pPr>
              <a:buFont typeface="Wingdings" panose="05000000000000000000" pitchFamily="2" charset="2"/>
              <a:buChar char="§"/>
            </a:pPr>
            <a:r>
              <a:rPr lang="lt-LT" sz="2400" dirty="0"/>
              <a:t>Garsėjo menų globa, jo valdymo metu pradėjo formuotis klasicizmo kultūra.</a:t>
            </a:r>
          </a:p>
          <a:p>
            <a:pPr>
              <a:buFont typeface="Wingdings" panose="05000000000000000000" pitchFamily="2" charset="2"/>
              <a:buChar char="§"/>
            </a:pPr>
            <a:r>
              <a:rPr lang="lt-LT" sz="2400" dirty="0"/>
              <a:t>Suvaldė diduomenę, ją pavertęs nuolatiniais karaliaus rūmininkais, buvusiais nuolatinėje jo priežiūroje. Jo valdymo metu įsigalėjo favoritizmas.</a:t>
            </a:r>
          </a:p>
          <a:p>
            <a:pPr>
              <a:buFont typeface="Wingdings" panose="05000000000000000000" pitchFamily="2" charset="2"/>
              <a:buChar char="§"/>
            </a:pPr>
            <a:r>
              <a:rPr lang="lt-LT" sz="2400" dirty="0"/>
              <a:t>Ilgas Liudviko XIV valdymas tapo klasikiniu absoliutinės monarchijos simboliu.</a:t>
            </a:r>
          </a:p>
        </p:txBody>
      </p:sp>
      <p:sp>
        <p:nvSpPr>
          <p:cNvPr id="4" name="Ovalas 3"/>
          <p:cNvSpPr/>
          <p:nvPr/>
        </p:nvSpPr>
        <p:spPr>
          <a:xfrm>
            <a:off x="10843491" y="138545"/>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963562" y="304875"/>
            <a:ext cx="665019" cy="461665"/>
          </a:xfrm>
          <a:prstGeom prst="rect">
            <a:avLst/>
          </a:prstGeom>
          <a:noFill/>
        </p:spPr>
        <p:txBody>
          <a:bodyPr wrap="square" rtlCol="0">
            <a:spAutoFit/>
          </a:bodyPr>
          <a:lstStyle/>
          <a:p>
            <a:pPr algn="ctr"/>
            <a:r>
              <a:rPr lang="en-US" sz="2400" b="1" dirty="0"/>
              <a:t>32</a:t>
            </a:r>
            <a:endParaRPr lang="lt-LT" sz="2400" b="1" dirty="0"/>
          </a:p>
        </p:txBody>
      </p:sp>
    </p:spTree>
    <p:extLst>
      <p:ext uri="{BB962C8B-B14F-4D97-AF65-F5344CB8AC3E}">
        <p14:creationId xmlns:p14="http://schemas.microsoft.com/office/powerpoint/2010/main" val="3717726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vle.lt/tmp/vle-images/17009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63" y="216871"/>
            <a:ext cx="4468647" cy="6350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81600" y="360218"/>
            <a:ext cx="3823855" cy="923330"/>
          </a:xfrm>
          <a:prstGeom prst="rect">
            <a:avLst/>
          </a:prstGeom>
          <a:noFill/>
        </p:spPr>
        <p:txBody>
          <a:bodyPr wrap="square" rtlCol="0">
            <a:spAutoFit/>
          </a:bodyPr>
          <a:lstStyle/>
          <a:p>
            <a:r>
              <a:rPr lang="lt-LT" dirty="0"/>
              <a:t>Liudvikas XIV (aliejus, 1702, dailininkas </a:t>
            </a:r>
            <a:r>
              <a:rPr lang="lt-LT" dirty="0" err="1"/>
              <a:t>Hyacinthe′as</a:t>
            </a:r>
            <a:r>
              <a:rPr lang="lt-LT" dirty="0"/>
              <a:t> </a:t>
            </a:r>
            <a:r>
              <a:rPr lang="lt-LT" dirty="0" err="1"/>
              <a:t>Rigaud</a:t>
            </a:r>
            <a:r>
              <a:rPr lang="lt-LT" dirty="0"/>
              <a:t>, Luvro muziejus Paryžiuje)</a:t>
            </a:r>
          </a:p>
        </p:txBody>
      </p:sp>
      <p:sp>
        <p:nvSpPr>
          <p:cNvPr id="5" name="Ovalas 4"/>
          <p:cNvSpPr/>
          <p:nvPr/>
        </p:nvSpPr>
        <p:spPr>
          <a:xfrm>
            <a:off x="10649527" y="216871"/>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extBox 5"/>
          <p:cNvSpPr txBox="1"/>
          <p:nvPr/>
        </p:nvSpPr>
        <p:spPr>
          <a:xfrm>
            <a:off x="10769598" y="383201"/>
            <a:ext cx="665019" cy="461665"/>
          </a:xfrm>
          <a:prstGeom prst="rect">
            <a:avLst/>
          </a:prstGeom>
          <a:noFill/>
        </p:spPr>
        <p:txBody>
          <a:bodyPr wrap="square" rtlCol="0">
            <a:spAutoFit/>
          </a:bodyPr>
          <a:lstStyle/>
          <a:p>
            <a:pPr algn="ctr"/>
            <a:r>
              <a:rPr lang="en-US" sz="2400" b="1" dirty="0"/>
              <a:t>33</a:t>
            </a:r>
            <a:endParaRPr lang="lt-LT" sz="2400" b="1" dirty="0"/>
          </a:p>
        </p:txBody>
      </p:sp>
    </p:spTree>
    <p:extLst>
      <p:ext uri="{BB962C8B-B14F-4D97-AF65-F5344CB8AC3E}">
        <p14:creationId xmlns:p14="http://schemas.microsoft.com/office/powerpoint/2010/main" val="1938391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387927" y="474345"/>
            <a:ext cx="10150764" cy="5016758"/>
          </a:xfrm>
          <a:prstGeom prst="rect">
            <a:avLst/>
          </a:prstGeom>
        </p:spPr>
        <p:txBody>
          <a:bodyPr wrap="square">
            <a:spAutoFit/>
          </a:bodyPr>
          <a:lstStyle/>
          <a:p>
            <a:pPr marL="0" indent="0">
              <a:buNone/>
            </a:pPr>
            <a:r>
              <a:rPr lang="lt-LT" sz="2000" b="1" dirty="0"/>
              <a:t>Apšviestasis absoliutizmas</a:t>
            </a:r>
          </a:p>
          <a:p>
            <a:pPr marL="0" indent="0" algn="just">
              <a:buNone/>
            </a:pPr>
            <a:r>
              <a:rPr lang="lt-LT" sz="2000" dirty="0" err="1"/>
              <a:t>Apšvietos</a:t>
            </a:r>
            <a:r>
              <a:rPr lang="lt-LT" sz="2000" dirty="0"/>
              <a:t> sąjūdis formavosi kaip atsakas į absoliutizmo piktnaudžiavimą valdžia. Nors kitokio absoliutizmo apraiškų atsirado anksčiau, apšviestojo absoliutizmo („sostų ir filosofų sąjungą“) doktriną pasiūlė prancūzų švietėjas Volteras, teigęs, kas valdovas turi valdyti ne iš įgeidžio, o vadovautis mokslu. Jis manė, kad apšviestojo monarcho politika leis išvengti kruvinų revoliucijų.</a:t>
            </a:r>
          </a:p>
          <a:p>
            <a:pPr marL="0" indent="0">
              <a:buNone/>
            </a:pPr>
            <a:r>
              <a:rPr lang="lt-LT" sz="2000" dirty="0"/>
              <a:t>Apšviestojo absoliutizmo politikai būdinga:</a:t>
            </a:r>
          </a:p>
          <a:p>
            <a:pPr>
              <a:buFont typeface="Wingdings" panose="05000000000000000000" pitchFamily="2" charset="2"/>
              <a:buChar char="§"/>
            </a:pPr>
            <a:r>
              <a:rPr lang="lt-LT" sz="2000" dirty="0"/>
              <a:t>Parama verslui, kultūrai, švietimui, racionali fiskalinė politika;</a:t>
            </a:r>
          </a:p>
          <a:p>
            <a:pPr>
              <a:buFont typeface="Wingdings" panose="05000000000000000000" pitchFamily="2" charset="2"/>
              <a:buChar char="§"/>
            </a:pPr>
            <a:r>
              <a:rPr lang="lt-LT" sz="2000" dirty="0"/>
              <a:t>Religinė tolerancija, bažnyčios galios ribojimas;</a:t>
            </a:r>
          </a:p>
          <a:p>
            <a:pPr>
              <a:buFont typeface="Wingdings" panose="05000000000000000000" pitchFamily="2" charset="2"/>
              <a:buChar char="§"/>
            </a:pPr>
            <a:r>
              <a:rPr lang="lt-LT" sz="2000" dirty="0"/>
              <a:t>Baudžiavos švelninimas ar net naikinimas;</a:t>
            </a:r>
          </a:p>
          <a:p>
            <a:pPr>
              <a:buFont typeface="Wingdings" panose="05000000000000000000" pitchFamily="2" charset="2"/>
              <a:buChar char="§"/>
            </a:pPr>
            <a:r>
              <a:rPr lang="lt-LT" sz="2000" dirty="0"/>
              <a:t>Baudžiamųjų įstatymų švelninimas, mirties bausmės naikinimas, kankinimų tardant draudimas.</a:t>
            </a:r>
          </a:p>
          <a:p>
            <a:pPr marL="0" indent="0">
              <a:buNone/>
            </a:pPr>
            <a:r>
              <a:rPr lang="lt-LT" sz="2000" dirty="0"/>
              <a:t>Apšviestojo absoliutizmo politiką vykdė Danijos, Prūsijos, Neapolio, Austrijos valdovai, jos apraiškų galima rasti Rusijos imperatorių Petro I, Jelizavetos ir </a:t>
            </a:r>
            <a:r>
              <a:rPr lang="lt-LT" sz="2000" dirty="0" err="1"/>
              <a:t>Jekaterinos</a:t>
            </a:r>
            <a:r>
              <a:rPr lang="lt-LT" sz="2000" dirty="0"/>
              <a:t> II valdyme. Tokia valdymo sistema sudarė palankias sąlygas valstybės ir visuomenės raidai, pvz., Prūsijos karalystė XVIII a. tapo viena didžiųjų Europos valstybių.</a:t>
            </a:r>
          </a:p>
        </p:txBody>
      </p:sp>
      <p:sp>
        <p:nvSpPr>
          <p:cNvPr id="4" name="Ovalas 3"/>
          <p:cNvSpPr/>
          <p:nvPr/>
        </p:nvSpPr>
        <p:spPr>
          <a:xfrm>
            <a:off x="10640290" y="304799"/>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760361" y="471129"/>
            <a:ext cx="665019" cy="461665"/>
          </a:xfrm>
          <a:prstGeom prst="rect">
            <a:avLst/>
          </a:prstGeom>
          <a:noFill/>
        </p:spPr>
        <p:txBody>
          <a:bodyPr wrap="square" rtlCol="0">
            <a:spAutoFit/>
          </a:bodyPr>
          <a:lstStyle/>
          <a:p>
            <a:pPr algn="ctr"/>
            <a:r>
              <a:rPr lang="en-US" sz="2400" b="1" dirty="0"/>
              <a:t>34</a:t>
            </a:r>
            <a:endParaRPr lang="lt-LT" sz="2400" b="1" dirty="0"/>
          </a:p>
        </p:txBody>
      </p:sp>
    </p:spTree>
    <p:extLst>
      <p:ext uri="{BB962C8B-B14F-4D97-AF65-F5344CB8AC3E}">
        <p14:creationId xmlns:p14="http://schemas.microsoft.com/office/powerpoint/2010/main" val="3632755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443345" y="67853"/>
            <a:ext cx="9809018" cy="6001643"/>
          </a:xfrm>
          <a:prstGeom prst="rect">
            <a:avLst/>
          </a:prstGeom>
        </p:spPr>
        <p:txBody>
          <a:bodyPr wrap="square">
            <a:spAutoFit/>
          </a:bodyPr>
          <a:lstStyle/>
          <a:p>
            <a:pPr marL="0" indent="0" algn="just">
              <a:buNone/>
            </a:pPr>
            <a:r>
              <a:rPr lang="lt-LT" sz="2400" b="1" dirty="0"/>
              <a:t>Konstitucinė monarchija</a:t>
            </a:r>
          </a:p>
          <a:p>
            <a:pPr marL="0" indent="0" algn="just">
              <a:buNone/>
            </a:pPr>
            <a:r>
              <a:rPr lang="lt-LT" sz="2400" dirty="0"/>
              <a:t>Priešingai nei Volteras kitas prancūzų švietėjas Šarlis Luji de </a:t>
            </a:r>
            <a:r>
              <a:rPr lang="lt-LT" sz="2400" dirty="0" err="1"/>
              <a:t>Monteskje</a:t>
            </a:r>
            <a:r>
              <a:rPr lang="lt-LT" sz="2400" dirty="0"/>
              <a:t> manė, kad monarcho valdžia turi būti apribota įstatymu, jam paliekant dalį vykdomosios valdžios, kurią turėtų dalintis su vyriausybe. Įstatymų leidžiamoji valdžia turi priklausyti parlamentui, o teisminė – absoliučiai nepriklausoma nuo kitų dviejų. Visų institucijų galios turi būti surašytos konstitucijoje – aukščiausiame įstatyme. Atskyrus valdžias ir jas reglamentavus atsiranda nauja valdymo forma – </a:t>
            </a:r>
            <a:r>
              <a:rPr lang="lt-LT" sz="2400" b="1" dirty="0"/>
              <a:t>konstitucinė monarchija. </a:t>
            </a:r>
          </a:p>
          <a:p>
            <a:pPr marL="0" indent="0" algn="just">
              <a:buNone/>
            </a:pPr>
            <a:r>
              <a:rPr lang="lt-LT" sz="2400" dirty="0"/>
              <a:t>Konstitucinės monarchijos idėja kilo iš realios politinės patirties ir rėmėsi Anglijos (Jungtinės karalystės) politine santvarka. </a:t>
            </a:r>
            <a:r>
              <a:rPr lang="en-US" sz="2400" dirty="0"/>
              <a:t>1688 m. </a:t>
            </a:r>
            <a:r>
              <a:rPr lang="en-US" sz="2400" dirty="0" err="1"/>
              <a:t>pasibaigusi</a:t>
            </a:r>
            <a:r>
              <a:rPr lang="lt-LT" sz="2400" dirty="0"/>
              <a:t>ą</a:t>
            </a:r>
            <a:r>
              <a:rPr lang="en-US" sz="2400" dirty="0"/>
              <a:t> </a:t>
            </a:r>
            <a:r>
              <a:rPr lang="en-US" sz="2400" dirty="0" err="1"/>
              <a:t>Anglijos</a:t>
            </a:r>
            <a:r>
              <a:rPr lang="en-US" sz="2400" dirty="0"/>
              <a:t> </a:t>
            </a:r>
            <a:r>
              <a:rPr lang="en-US" sz="2400" dirty="0" err="1"/>
              <a:t>revoliucij</a:t>
            </a:r>
            <a:r>
              <a:rPr lang="lt-LT" sz="2400" dirty="0"/>
              <a:t>ą užbaigė vadinamoji „šlovingoji revoliucija“, kuri įvedė parlamentinę monarchiją. Pastaroji gali būti laikoma konstitucinės monarchijos atmaina. Skirtumas tame, kad Anglija neturi rašytinės konstitucijos, jos funkciją atlieka tokie konstitucinio pobūdžio aktai  kaip Didžioji laisvių chartija ir Teisių bilis.</a:t>
            </a:r>
          </a:p>
        </p:txBody>
      </p:sp>
      <p:sp>
        <p:nvSpPr>
          <p:cNvPr id="4" name="Ovalas 3"/>
          <p:cNvSpPr/>
          <p:nvPr/>
        </p:nvSpPr>
        <p:spPr>
          <a:xfrm>
            <a:off x="10612581" y="258618"/>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732652" y="424948"/>
            <a:ext cx="665019" cy="461665"/>
          </a:xfrm>
          <a:prstGeom prst="rect">
            <a:avLst/>
          </a:prstGeom>
          <a:noFill/>
        </p:spPr>
        <p:txBody>
          <a:bodyPr wrap="square" rtlCol="0">
            <a:spAutoFit/>
          </a:bodyPr>
          <a:lstStyle/>
          <a:p>
            <a:pPr algn="ctr"/>
            <a:r>
              <a:rPr lang="en-US" sz="2400" b="1" dirty="0"/>
              <a:t>35</a:t>
            </a:r>
            <a:endParaRPr lang="lt-LT" sz="2400" b="1" dirty="0"/>
          </a:p>
        </p:txBody>
      </p:sp>
    </p:spTree>
    <p:extLst>
      <p:ext uri="{BB962C8B-B14F-4D97-AF65-F5344CB8AC3E}">
        <p14:creationId xmlns:p14="http://schemas.microsoft.com/office/powerpoint/2010/main" val="1389112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471055" y="1055546"/>
            <a:ext cx="9605818" cy="2308324"/>
          </a:xfrm>
          <a:prstGeom prst="rect">
            <a:avLst/>
          </a:prstGeom>
        </p:spPr>
        <p:txBody>
          <a:bodyPr wrap="square">
            <a:spAutoFit/>
          </a:bodyPr>
          <a:lstStyle/>
          <a:p>
            <a:pPr marL="0" indent="0">
              <a:buNone/>
            </a:pPr>
            <a:r>
              <a:rPr lang="lt-LT" sz="2400" b="1" dirty="0"/>
              <a:t>SĄVOKOS</a:t>
            </a:r>
          </a:p>
          <a:p>
            <a:pPr marL="0" indent="0" algn="just">
              <a:buNone/>
            </a:pPr>
            <a:r>
              <a:rPr lang="lt-LT" sz="2400" b="1" dirty="0"/>
              <a:t>konstitucinė monarchija </a:t>
            </a:r>
            <a:r>
              <a:rPr lang="lt-LT" sz="2400" dirty="0"/>
              <a:t>– valstybės valdymo forma, kai valstybę valdo monarchas, bet jo valdžia yra ribojama Konstitucijos. Konstitucinėms monarchijoms būdinga tai, kad specialūs įstatymai nustato paveldėjimo tvarką. Vyriausybę skiria monarchas, o ne parlamentas.</a:t>
            </a:r>
          </a:p>
        </p:txBody>
      </p:sp>
      <p:sp>
        <p:nvSpPr>
          <p:cNvPr id="4" name="Ovalas 3"/>
          <p:cNvSpPr/>
          <p:nvPr/>
        </p:nvSpPr>
        <p:spPr>
          <a:xfrm>
            <a:off x="10778835" y="261219"/>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898906" y="427549"/>
            <a:ext cx="665019" cy="461665"/>
          </a:xfrm>
          <a:prstGeom prst="rect">
            <a:avLst/>
          </a:prstGeom>
          <a:noFill/>
        </p:spPr>
        <p:txBody>
          <a:bodyPr wrap="square" rtlCol="0">
            <a:spAutoFit/>
          </a:bodyPr>
          <a:lstStyle/>
          <a:p>
            <a:pPr algn="ctr"/>
            <a:r>
              <a:rPr lang="en-US" sz="2400" b="1" dirty="0"/>
              <a:t>36</a:t>
            </a:r>
            <a:endParaRPr lang="lt-LT" sz="2400" b="1" dirty="0"/>
          </a:p>
        </p:txBody>
      </p:sp>
    </p:spTree>
    <p:extLst>
      <p:ext uri="{BB962C8B-B14F-4D97-AF65-F5344CB8AC3E}">
        <p14:creationId xmlns:p14="http://schemas.microsoft.com/office/powerpoint/2010/main" val="2473063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831273" y="640692"/>
            <a:ext cx="9966036" cy="4985980"/>
          </a:xfrm>
          <a:prstGeom prst="rect">
            <a:avLst/>
          </a:prstGeom>
        </p:spPr>
        <p:txBody>
          <a:bodyPr wrap="square">
            <a:spAutoFit/>
          </a:bodyPr>
          <a:lstStyle/>
          <a:p>
            <a:pPr marL="0" indent="0">
              <a:buNone/>
            </a:pPr>
            <a:r>
              <a:rPr lang="lt-LT" sz="2000" b="1" dirty="0"/>
              <a:t>Vilhelmas </a:t>
            </a:r>
            <a:r>
              <a:rPr lang="lt-LT" sz="2000" b="1" dirty="0" err="1"/>
              <a:t>Oranietis</a:t>
            </a:r>
            <a:r>
              <a:rPr lang="lt-LT" sz="2000" b="1" dirty="0"/>
              <a:t> (</a:t>
            </a:r>
            <a:r>
              <a:rPr lang="en-US" sz="2000" b="1" dirty="0"/>
              <a:t>1688 – 1702 m.) </a:t>
            </a:r>
            <a:r>
              <a:rPr lang="en-US" sz="2000" b="1" dirty="0" err="1"/>
              <a:t>Anglijos</a:t>
            </a:r>
            <a:r>
              <a:rPr lang="en-US" sz="2000" b="1" dirty="0"/>
              <a:t> </a:t>
            </a:r>
            <a:r>
              <a:rPr lang="en-US" sz="2000" b="1" dirty="0" err="1"/>
              <a:t>ir</a:t>
            </a:r>
            <a:r>
              <a:rPr lang="en-US" sz="2000" b="1" dirty="0"/>
              <a:t> </a:t>
            </a:r>
            <a:r>
              <a:rPr lang="lt-LT" sz="2000" b="1" dirty="0"/>
              <a:t>Š</a:t>
            </a:r>
            <a:r>
              <a:rPr lang="en-US" sz="2000" b="1" dirty="0" err="1"/>
              <a:t>kotijos</a:t>
            </a:r>
            <a:r>
              <a:rPr lang="en-US" sz="2000" b="1" dirty="0"/>
              <a:t> </a:t>
            </a:r>
            <a:r>
              <a:rPr lang="en-US" sz="2000" b="1" dirty="0" err="1"/>
              <a:t>karalius</a:t>
            </a:r>
            <a:r>
              <a:rPr lang="lt-LT" sz="2000" b="1" dirty="0"/>
              <a:t> Vilhelmas III</a:t>
            </a:r>
          </a:p>
          <a:p>
            <a:pPr marL="0" indent="0" algn="just">
              <a:buNone/>
            </a:pPr>
            <a:r>
              <a:rPr lang="en-US" sz="2000" dirty="0"/>
              <a:t>1688 </a:t>
            </a:r>
            <a:r>
              <a:rPr lang="lt-LT" sz="2000" dirty="0"/>
              <a:t>m. nepatenkintų</a:t>
            </a:r>
            <a:r>
              <a:rPr lang="en-US" sz="2000" dirty="0"/>
              <a:t> </a:t>
            </a:r>
            <a:r>
              <a:rPr lang="en-US" sz="2000" dirty="0" err="1"/>
              <a:t>Jok</a:t>
            </a:r>
            <a:r>
              <a:rPr lang="lt-LT" sz="2000" dirty="0"/>
              <a:t>ūbo II katalikiška laikysena ir absoliutinės valdžios siekiu protestantų kvietimu Nyderlandų valstybės valdytojas Vilhelmas </a:t>
            </a:r>
            <a:r>
              <a:rPr lang="lt-LT" sz="2000" dirty="0" err="1"/>
              <a:t>Oranietis</a:t>
            </a:r>
            <a:r>
              <a:rPr lang="lt-LT" sz="2000" dirty="0"/>
              <a:t> su kariuomene atvyko į Angliją ir karalių nuvertė. Į istoriją tai įėjo „Šlovingosios revoliucijos“ pavadinimu. </a:t>
            </a:r>
          </a:p>
          <a:p>
            <a:pPr algn="just">
              <a:buFont typeface="Wingdings" panose="05000000000000000000" pitchFamily="2" charset="2"/>
              <a:buChar char="§"/>
            </a:pPr>
            <a:r>
              <a:rPr lang="lt-LT" sz="2000" dirty="0"/>
              <a:t>1689 m. sausį susirinkęs Anglijos parlamentas, paskelbė Vilhelmą </a:t>
            </a:r>
            <a:r>
              <a:rPr lang="lt-LT" sz="2000" dirty="0" err="1"/>
              <a:t>Oranietį</a:t>
            </a:r>
            <a:r>
              <a:rPr lang="lt-LT" sz="2000" dirty="0"/>
              <a:t> Anglijos, Škotijos ir Airijos karaliumi ir priėmė Teisių bilį, pagal kurį </a:t>
            </a:r>
            <a:r>
              <a:rPr lang="lt-LT" sz="2000" dirty="0" err="1"/>
              <a:t>Wilhelmas</a:t>
            </a:r>
            <a:r>
              <a:rPr lang="lt-LT" sz="2000" dirty="0"/>
              <a:t> turėtų karaliauti kaip išrinktasis karalius, kas reiškė, kad jo valdžia kyla iš žmonių valios. </a:t>
            </a:r>
          </a:p>
          <a:p>
            <a:pPr algn="just">
              <a:buFont typeface="Wingdings" panose="05000000000000000000" pitchFamily="2" charset="2"/>
              <a:buChar char="§"/>
            </a:pPr>
            <a:r>
              <a:rPr lang="lt-LT" sz="2000" dirty="0"/>
              <a:t>Aktas apibrėžė žmonių konstitucines ir pilietines teises ir suteikė Parlamentui daug daugiau galių monarchijos atžvilgiu. </a:t>
            </a:r>
          </a:p>
          <a:p>
            <a:pPr algn="just">
              <a:buFont typeface="Wingdings" panose="05000000000000000000" pitchFamily="2" charset="2"/>
              <a:buChar char="§"/>
            </a:pPr>
            <a:r>
              <a:rPr lang="lt-LT" sz="2000" dirty="0"/>
              <a:t>Teisių bilis </a:t>
            </a:r>
            <a:r>
              <a:rPr lang="lt-LT" sz="2000" dirty="0" err="1"/>
              <a:t>nustatėo</a:t>
            </a:r>
            <a:r>
              <a:rPr lang="lt-LT" sz="2000" dirty="0"/>
              <a:t> reguliarius Parlamento posėdžius, laisvus rinkimus ir žodžio laisvę Parlamente. </a:t>
            </a:r>
          </a:p>
          <a:p>
            <a:pPr algn="just">
              <a:buFont typeface="Wingdings" panose="05000000000000000000" pitchFamily="2" charset="2"/>
              <a:buChar char="§"/>
            </a:pPr>
            <a:r>
              <a:rPr lang="lt-LT" sz="2000" dirty="0"/>
              <a:t>„Šlovingoji revoliucija“ užkirto kelią monarchijai kada nors patekti į katalikų kontrolę. Daugiau nei šimtmetį katalikams nebuvo leidžiama balsuoti, dalyvauti Parlamento veikloje ar tarnauti karininkais.</a:t>
            </a:r>
          </a:p>
          <a:p>
            <a:pPr algn="just">
              <a:buFont typeface="Wingdings" panose="05000000000000000000" pitchFamily="2" charset="2"/>
              <a:buChar char="§"/>
            </a:pPr>
            <a:r>
              <a:rPr lang="lt-LT" sz="2000" dirty="0"/>
              <a:t>Valstybėje buvo įvesta parlamentinė monarchija su valdžių atskyrimu.</a:t>
            </a:r>
          </a:p>
        </p:txBody>
      </p:sp>
      <p:sp>
        <p:nvSpPr>
          <p:cNvPr id="3" name="Ovalas 2"/>
          <p:cNvSpPr/>
          <p:nvPr/>
        </p:nvSpPr>
        <p:spPr>
          <a:xfrm>
            <a:off x="10917381" y="243528"/>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1037452" y="409858"/>
            <a:ext cx="665019" cy="461665"/>
          </a:xfrm>
          <a:prstGeom prst="rect">
            <a:avLst/>
          </a:prstGeom>
          <a:noFill/>
        </p:spPr>
        <p:txBody>
          <a:bodyPr wrap="square" rtlCol="0">
            <a:spAutoFit/>
          </a:bodyPr>
          <a:lstStyle/>
          <a:p>
            <a:pPr algn="ctr"/>
            <a:r>
              <a:rPr lang="en-US" sz="2400" b="1" dirty="0"/>
              <a:t>37</a:t>
            </a:r>
            <a:endParaRPr lang="lt-LT" sz="2400" b="1" dirty="0"/>
          </a:p>
        </p:txBody>
      </p:sp>
    </p:spTree>
    <p:extLst>
      <p:ext uri="{BB962C8B-B14F-4D97-AF65-F5344CB8AC3E}">
        <p14:creationId xmlns:p14="http://schemas.microsoft.com/office/powerpoint/2010/main" val="4228956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736x/7a/c0/db/7ac0db6f9d56f8fe6b134acfb45b44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489" y="271484"/>
            <a:ext cx="4019838" cy="5211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8291" y="5689599"/>
            <a:ext cx="4066771" cy="369332"/>
          </a:xfrm>
          <a:prstGeom prst="rect">
            <a:avLst/>
          </a:prstGeom>
          <a:noFill/>
        </p:spPr>
        <p:txBody>
          <a:bodyPr wrap="square" rtlCol="0">
            <a:spAutoFit/>
          </a:bodyPr>
          <a:lstStyle/>
          <a:p>
            <a:r>
              <a:rPr lang="lt-LT" dirty="0"/>
              <a:t>Vilhelmo III portretas. </a:t>
            </a:r>
            <a:r>
              <a:rPr lang="lt-LT" dirty="0" err="1"/>
              <a:t>Godfry</a:t>
            </a:r>
            <a:r>
              <a:rPr lang="lt-LT" dirty="0"/>
              <a:t> </a:t>
            </a:r>
            <a:r>
              <a:rPr lang="lt-LT" dirty="0" err="1"/>
              <a:t>Kneller</a:t>
            </a:r>
            <a:r>
              <a:rPr lang="lt-LT" dirty="0"/>
              <a:t>. </a:t>
            </a:r>
          </a:p>
        </p:txBody>
      </p:sp>
      <p:pic>
        <p:nvPicPr>
          <p:cNvPr id="6" name="Paveikslėlis 5"/>
          <p:cNvPicPr>
            <a:picLocks noChangeAspect="1"/>
          </p:cNvPicPr>
          <p:nvPr/>
        </p:nvPicPr>
        <p:blipFill>
          <a:blip r:embed="rId3"/>
          <a:stretch>
            <a:fillRect/>
          </a:stretch>
        </p:blipFill>
        <p:spPr>
          <a:xfrm>
            <a:off x="6837217" y="206228"/>
            <a:ext cx="2645088" cy="5342382"/>
          </a:xfrm>
          <a:prstGeom prst="rect">
            <a:avLst/>
          </a:prstGeom>
        </p:spPr>
      </p:pic>
      <p:sp>
        <p:nvSpPr>
          <p:cNvPr id="7" name="TextBox 6"/>
          <p:cNvSpPr txBox="1"/>
          <p:nvPr/>
        </p:nvSpPr>
        <p:spPr>
          <a:xfrm>
            <a:off x="6347690" y="5689599"/>
            <a:ext cx="4199658" cy="369332"/>
          </a:xfrm>
          <a:prstGeom prst="rect">
            <a:avLst/>
          </a:prstGeom>
          <a:noFill/>
        </p:spPr>
        <p:txBody>
          <a:bodyPr wrap="square" rtlCol="0">
            <a:spAutoFit/>
          </a:bodyPr>
          <a:lstStyle/>
          <a:p>
            <a:r>
              <a:rPr lang="en-US" dirty="0" err="1"/>
              <a:t>Teisi</a:t>
            </a:r>
            <a:r>
              <a:rPr lang="lt-LT" dirty="0"/>
              <a:t>ų bilis </a:t>
            </a:r>
            <a:r>
              <a:rPr lang="en-US" dirty="0"/>
              <a:t>1689 m.</a:t>
            </a:r>
            <a:endParaRPr lang="lt-LT" dirty="0"/>
          </a:p>
        </p:txBody>
      </p:sp>
      <p:sp>
        <p:nvSpPr>
          <p:cNvPr id="8" name="Ovalas 7"/>
          <p:cNvSpPr/>
          <p:nvPr/>
        </p:nvSpPr>
        <p:spPr>
          <a:xfrm>
            <a:off x="10769600" y="271484"/>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TextBox 8"/>
          <p:cNvSpPr txBox="1"/>
          <p:nvPr/>
        </p:nvSpPr>
        <p:spPr>
          <a:xfrm>
            <a:off x="10889671" y="437814"/>
            <a:ext cx="665019" cy="461665"/>
          </a:xfrm>
          <a:prstGeom prst="rect">
            <a:avLst/>
          </a:prstGeom>
          <a:noFill/>
        </p:spPr>
        <p:txBody>
          <a:bodyPr wrap="square" rtlCol="0">
            <a:spAutoFit/>
          </a:bodyPr>
          <a:lstStyle/>
          <a:p>
            <a:pPr algn="ctr"/>
            <a:r>
              <a:rPr lang="en-US" sz="2400" b="1" dirty="0"/>
              <a:t>38</a:t>
            </a:r>
            <a:endParaRPr lang="lt-LT" sz="2400" b="1" dirty="0"/>
          </a:p>
        </p:txBody>
      </p:sp>
    </p:spTree>
    <p:extLst>
      <p:ext uri="{BB962C8B-B14F-4D97-AF65-F5344CB8AC3E}">
        <p14:creationId xmlns:p14="http://schemas.microsoft.com/office/powerpoint/2010/main" val="3199471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as 3"/>
          <p:cNvSpPr/>
          <p:nvPr/>
        </p:nvSpPr>
        <p:spPr>
          <a:xfrm>
            <a:off x="10603345" y="227507"/>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0723416" y="393837"/>
            <a:ext cx="665019" cy="461665"/>
          </a:xfrm>
          <a:prstGeom prst="rect">
            <a:avLst/>
          </a:prstGeom>
          <a:noFill/>
        </p:spPr>
        <p:txBody>
          <a:bodyPr wrap="square" rtlCol="0">
            <a:spAutoFit/>
          </a:bodyPr>
          <a:lstStyle/>
          <a:p>
            <a:pPr algn="ctr"/>
            <a:r>
              <a:rPr lang="en-US" sz="2400" b="1" dirty="0"/>
              <a:t>39</a:t>
            </a:r>
            <a:endParaRPr lang="lt-LT" sz="2400" b="1" dirty="0"/>
          </a:p>
        </p:txBody>
      </p:sp>
      <p:sp>
        <p:nvSpPr>
          <p:cNvPr id="6" name="TextBox 5"/>
          <p:cNvSpPr txBox="1"/>
          <p:nvPr/>
        </p:nvSpPr>
        <p:spPr>
          <a:xfrm>
            <a:off x="544945" y="498764"/>
            <a:ext cx="9310255" cy="4801314"/>
          </a:xfrm>
          <a:prstGeom prst="rect">
            <a:avLst/>
          </a:prstGeom>
          <a:noFill/>
        </p:spPr>
        <p:txBody>
          <a:bodyPr wrap="square" rtlCol="0">
            <a:spAutoFit/>
          </a:bodyPr>
          <a:lstStyle/>
          <a:p>
            <a:r>
              <a:rPr lang="lt-LT" b="1" dirty="0"/>
              <a:t>ĮSIVERTINIMAS: </a:t>
            </a:r>
          </a:p>
          <a:p>
            <a:endParaRPr lang="lt-LT" b="1" dirty="0"/>
          </a:p>
          <a:p>
            <a:pPr marL="0" indent="0">
              <a:buNone/>
            </a:pPr>
            <a:r>
              <a:rPr lang="lt-LT" b="1" dirty="0"/>
              <a:t>TEMOS TIKSLAS</a:t>
            </a:r>
            <a:r>
              <a:rPr lang="lt-LT" dirty="0"/>
              <a:t>:</a:t>
            </a:r>
            <a:r>
              <a:rPr lang="en-US" dirty="0"/>
              <a:t> p</a:t>
            </a:r>
            <a:r>
              <a:rPr lang="lt-LT" dirty="0" err="1"/>
              <a:t>er</a:t>
            </a:r>
            <a:r>
              <a:rPr lang="lt-LT" dirty="0"/>
              <a:t> trijų pamokų ciklą išskirti </a:t>
            </a:r>
            <a:r>
              <a:rPr lang="lt-LT" dirty="0" err="1"/>
              <a:t>ikimoderniųjų</a:t>
            </a:r>
            <a:r>
              <a:rPr lang="lt-LT" dirty="0"/>
              <a:t> laikų valstybingumo raidos etapus, išsiaiškinti istorines aplinkybes ir priežastis, lėmusias valstybės formų kaitą, sieti </a:t>
            </a:r>
            <a:r>
              <a:rPr lang="en-US" dirty="0"/>
              <a:t>t</a:t>
            </a:r>
            <a:r>
              <a:rPr lang="lt-LT" dirty="0"/>
              <a:t>ų formų politinį paveldą su šių laikų politinėmis aktualijomis ir ugdyti mokinių komunikavimo, pažinimo, pilietiškumo ir kūrybiškumo kompetencijas.</a:t>
            </a:r>
            <a:endParaRPr lang="en-US" dirty="0"/>
          </a:p>
          <a:p>
            <a:pPr marL="0" indent="0">
              <a:buNone/>
            </a:pPr>
            <a:endParaRPr lang="en-US" dirty="0"/>
          </a:p>
          <a:p>
            <a:r>
              <a:rPr lang="lt-LT" b="1" dirty="0"/>
              <a:t>T</a:t>
            </a:r>
            <a:r>
              <a:rPr lang="en-US" b="1" dirty="0"/>
              <a:t>EMOS U</a:t>
            </a:r>
            <a:r>
              <a:rPr lang="lt-LT" b="1" dirty="0"/>
              <a:t>Ž</a:t>
            </a:r>
            <a:r>
              <a:rPr lang="en-US" b="1" dirty="0"/>
              <a:t>DAVINIAI</a:t>
            </a:r>
            <a:r>
              <a:rPr lang="lt-LT" b="1" dirty="0"/>
              <a:t>:</a:t>
            </a:r>
            <a:r>
              <a:rPr lang="lt-LT" dirty="0"/>
              <a:t> </a:t>
            </a:r>
          </a:p>
          <a:p>
            <a:r>
              <a:rPr lang="lt-LT"/>
              <a:t>Veiklos pobūdis: mokytojo veikla padedanti mokiniui ugdytis, mokinio praktinė veikla atliekant mokytojo pateiktas užduotis (teorinių žinių gilinimas, užduočių lapų pildymas įsivertinant savo žinias ir gebėjimus, pokalbis, galima diskusija ir kt.)</a:t>
            </a:r>
          </a:p>
          <a:p>
            <a:endParaRPr lang="lt-LT" b="1" dirty="0"/>
          </a:p>
          <a:p>
            <a:endParaRPr lang="lt-LT" b="1" dirty="0"/>
          </a:p>
          <a:p>
            <a:pPr marL="285750" indent="-285750">
              <a:buFont typeface="Wingdings" panose="05000000000000000000" pitchFamily="2" charset="2"/>
              <a:buChar char="§"/>
            </a:pPr>
            <a:r>
              <a:rPr lang="lt-LT" b="1" dirty="0"/>
              <a:t>Ko išmokote?</a:t>
            </a:r>
          </a:p>
          <a:p>
            <a:pPr marL="285750" indent="-285750">
              <a:buFont typeface="Wingdings" panose="05000000000000000000" pitchFamily="2" charset="2"/>
              <a:buChar char="§"/>
            </a:pPr>
            <a:r>
              <a:rPr lang="lt-LT" b="1" dirty="0"/>
              <a:t>Kas dar liko neaišku?</a:t>
            </a:r>
          </a:p>
          <a:p>
            <a:pPr marL="285750" indent="-285750">
              <a:buFont typeface="Wingdings" panose="05000000000000000000" pitchFamily="2" charset="2"/>
              <a:buChar char="§"/>
            </a:pPr>
            <a:r>
              <a:rPr lang="lt-LT" b="1" dirty="0"/>
              <a:t>Kokius sunkumus patyrėte?</a:t>
            </a:r>
          </a:p>
          <a:p>
            <a:pPr marL="285750" indent="-285750">
              <a:buFont typeface="Wingdings" panose="05000000000000000000" pitchFamily="2" charset="2"/>
              <a:buChar char="§"/>
            </a:pPr>
            <a:r>
              <a:rPr lang="lt-LT" b="1" dirty="0"/>
              <a:t>Kokios buvo asmeninės sėkmės?</a:t>
            </a:r>
          </a:p>
        </p:txBody>
      </p:sp>
    </p:spTree>
    <p:extLst>
      <p:ext uri="{BB962C8B-B14F-4D97-AF65-F5344CB8AC3E}">
        <p14:creationId xmlns:p14="http://schemas.microsoft.com/office/powerpoint/2010/main" val="198923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415635" y="1628247"/>
            <a:ext cx="11545455" cy="2585323"/>
          </a:xfrm>
          <a:prstGeom prst="rect">
            <a:avLst/>
          </a:prstGeom>
        </p:spPr>
        <p:txBody>
          <a:bodyPr wrap="square">
            <a:spAutoFit/>
          </a:bodyPr>
          <a:lstStyle/>
          <a:p>
            <a:pPr marL="0" indent="0">
              <a:buNone/>
            </a:pPr>
            <a:r>
              <a:rPr lang="lt-LT" b="1" dirty="0"/>
              <a:t>TEMOS TIKSLAS</a:t>
            </a:r>
            <a:r>
              <a:rPr lang="lt-LT" dirty="0"/>
              <a:t>:</a:t>
            </a:r>
            <a:r>
              <a:rPr lang="en-US" dirty="0"/>
              <a:t> p</a:t>
            </a:r>
            <a:r>
              <a:rPr lang="lt-LT" dirty="0" err="1"/>
              <a:t>er</a:t>
            </a:r>
            <a:r>
              <a:rPr lang="lt-LT" dirty="0"/>
              <a:t> trijų pamokų ciklą išskirti </a:t>
            </a:r>
            <a:r>
              <a:rPr lang="lt-LT" dirty="0" err="1"/>
              <a:t>ikimoderniųjų</a:t>
            </a:r>
            <a:r>
              <a:rPr lang="lt-LT" dirty="0"/>
              <a:t> laikų valstybingumo raidos etapus, išsiaiškinti istorines aplinkybes ir priežastis, lėmusias valstybės formų kaitą, sieti </a:t>
            </a:r>
            <a:r>
              <a:rPr lang="en-US" dirty="0"/>
              <a:t>t</a:t>
            </a:r>
            <a:r>
              <a:rPr lang="lt-LT" dirty="0"/>
              <a:t>ų formų politinį paveldą su šių laikų politinėmis aktualijomis ir ugdyti mokinių komunikavimo, pažinimo, pilietiškumo ir kūrybiškumo kompetencijas.</a:t>
            </a:r>
            <a:endParaRPr lang="en-US" dirty="0"/>
          </a:p>
          <a:p>
            <a:pPr marL="0" indent="0">
              <a:buNone/>
            </a:pPr>
            <a:endParaRPr lang="en-US" dirty="0"/>
          </a:p>
          <a:p>
            <a:r>
              <a:rPr lang="lt-LT" b="1" dirty="0"/>
              <a:t>T</a:t>
            </a:r>
            <a:r>
              <a:rPr lang="en-US" b="1" dirty="0"/>
              <a:t>EMOS U</a:t>
            </a:r>
            <a:r>
              <a:rPr lang="lt-LT" b="1" dirty="0"/>
              <a:t>Ž</a:t>
            </a:r>
            <a:r>
              <a:rPr lang="en-US" b="1" dirty="0"/>
              <a:t>DAVINIAI</a:t>
            </a:r>
            <a:r>
              <a:rPr lang="lt-LT" b="1" dirty="0"/>
              <a:t>:</a:t>
            </a:r>
            <a:r>
              <a:rPr lang="lt-LT" dirty="0"/>
              <a:t> </a:t>
            </a:r>
          </a:p>
          <a:p>
            <a:r>
              <a:rPr lang="lt-LT" dirty="0"/>
              <a:t>Veiklos pobūdis: mokytojo veikla padedanti mokiniui ugdytis, mokinio praktinė veikla atliekant mokytojo pateiktas užduotis (teorinių žinių gilinimas, užduočių lapų pildymas įsivertinant savo žinias ir gebėjimus, pokalbis, galima diskusija ir kt.)</a:t>
            </a:r>
          </a:p>
          <a:p>
            <a:pPr marL="0" indent="0">
              <a:buNone/>
            </a:pPr>
            <a:endParaRPr lang="lt-LT" dirty="0"/>
          </a:p>
        </p:txBody>
      </p:sp>
      <p:sp>
        <p:nvSpPr>
          <p:cNvPr id="4" name="Ovalas 3"/>
          <p:cNvSpPr/>
          <p:nvPr/>
        </p:nvSpPr>
        <p:spPr>
          <a:xfrm>
            <a:off x="11055927" y="184727"/>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1175998" y="351057"/>
            <a:ext cx="665019" cy="461665"/>
          </a:xfrm>
          <a:prstGeom prst="rect">
            <a:avLst/>
          </a:prstGeom>
          <a:noFill/>
        </p:spPr>
        <p:txBody>
          <a:bodyPr wrap="square" rtlCol="0">
            <a:spAutoFit/>
          </a:bodyPr>
          <a:lstStyle/>
          <a:p>
            <a:pPr algn="ctr"/>
            <a:r>
              <a:rPr lang="en-US" sz="2400" b="1" dirty="0"/>
              <a:t>4</a:t>
            </a:r>
            <a:endParaRPr lang="lt-LT" sz="24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609599" y="1544982"/>
            <a:ext cx="11416145" cy="1384995"/>
          </a:xfrm>
          <a:prstGeom prst="rect">
            <a:avLst/>
          </a:prstGeom>
        </p:spPr>
        <p:txBody>
          <a:bodyPr wrap="square">
            <a:spAutoFit/>
          </a:bodyPr>
          <a:lstStyle/>
          <a:p>
            <a:pPr marL="0" indent="0">
              <a:buNone/>
            </a:pPr>
            <a:r>
              <a:rPr lang="lt-LT" sz="2800" b="1" dirty="0"/>
              <a:t>PROBLEMINIS KLAUSIMAS</a:t>
            </a:r>
            <a:r>
              <a:rPr lang="lt-LT" sz="2800" dirty="0"/>
              <a:t>: Pasvarstykime, kodėl </a:t>
            </a:r>
            <a:r>
              <a:rPr lang="lt-LT" sz="2800" dirty="0" err="1"/>
              <a:t>ikimoderniųjų</a:t>
            </a:r>
            <a:r>
              <a:rPr lang="lt-LT" sz="2800" dirty="0"/>
              <a:t> laikų vyraujanti valstybės valdymo forma buvo monarchija. Kodėl Europoje būta tik kelių respublikų?</a:t>
            </a:r>
          </a:p>
        </p:txBody>
      </p:sp>
      <p:sp>
        <p:nvSpPr>
          <p:cNvPr id="4" name="Ovalas 3"/>
          <p:cNvSpPr/>
          <p:nvPr/>
        </p:nvSpPr>
        <p:spPr>
          <a:xfrm>
            <a:off x="11028217" y="212436"/>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1148288" y="378766"/>
            <a:ext cx="665019" cy="461665"/>
          </a:xfrm>
          <a:prstGeom prst="rect">
            <a:avLst/>
          </a:prstGeom>
          <a:noFill/>
        </p:spPr>
        <p:txBody>
          <a:bodyPr wrap="square" rtlCol="0">
            <a:spAutoFit/>
          </a:bodyPr>
          <a:lstStyle/>
          <a:p>
            <a:pPr algn="ctr"/>
            <a:r>
              <a:rPr lang="en-US" sz="2400" b="1" dirty="0"/>
              <a:t>5</a:t>
            </a:r>
            <a:endParaRPr lang="lt-LT" sz="2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čiakampis 1"/>
          <p:cNvSpPr/>
          <p:nvPr/>
        </p:nvSpPr>
        <p:spPr>
          <a:xfrm>
            <a:off x="1431637" y="963273"/>
            <a:ext cx="6096000" cy="5016758"/>
          </a:xfrm>
          <a:prstGeom prst="rect">
            <a:avLst/>
          </a:prstGeom>
        </p:spPr>
        <p:txBody>
          <a:bodyPr>
            <a:spAutoFit/>
          </a:bodyPr>
          <a:lstStyle/>
          <a:p>
            <a:pPr marL="0" indent="0">
              <a:buNone/>
            </a:pPr>
            <a:r>
              <a:rPr lang="lt-LT" sz="3200" b="1" dirty="0" err="1"/>
              <a:t>Ikimodernios</a:t>
            </a:r>
            <a:r>
              <a:rPr lang="lt-LT" sz="3200" b="1" dirty="0"/>
              <a:t> valstybės valdymo formų kaita:</a:t>
            </a:r>
          </a:p>
          <a:p>
            <a:pPr marL="514350" indent="-514350">
              <a:buFont typeface="+mj-lt"/>
              <a:buAutoNum type="arabicPeriod"/>
            </a:pPr>
            <a:r>
              <a:rPr lang="lt-LT" sz="3200" dirty="0"/>
              <a:t>Genčių/žemių konfederacija</a:t>
            </a:r>
          </a:p>
          <a:p>
            <a:pPr marL="514350" indent="-514350">
              <a:buFont typeface="+mj-lt"/>
              <a:buAutoNum type="arabicPeriod"/>
            </a:pPr>
            <a:r>
              <a:rPr lang="lt-LT" sz="3200" dirty="0"/>
              <a:t>Ankstyvoji/karinė monarchija</a:t>
            </a:r>
          </a:p>
          <a:p>
            <a:pPr marL="514350" indent="-514350">
              <a:buFont typeface="+mj-lt"/>
              <a:buAutoNum type="arabicPeriod"/>
            </a:pPr>
            <a:r>
              <a:rPr lang="lt-LT" sz="3200" dirty="0"/>
              <a:t>Feodalinis susiskaldymas</a:t>
            </a:r>
          </a:p>
          <a:p>
            <a:pPr marL="514350" indent="-514350">
              <a:buFont typeface="+mj-lt"/>
              <a:buAutoNum type="arabicPeriod"/>
            </a:pPr>
            <a:r>
              <a:rPr lang="lt-LT" sz="3200" dirty="0"/>
              <a:t>Centralizuota monarchija</a:t>
            </a:r>
          </a:p>
          <a:p>
            <a:pPr marL="514350" indent="-514350">
              <a:buFont typeface="+mj-lt"/>
              <a:buAutoNum type="arabicPeriod"/>
            </a:pPr>
            <a:r>
              <a:rPr lang="lt-LT" sz="3200" dirty="0"/>
              <a:t>Luominė monarchija</a:t>
            </a:r>
          </a:p>
          <a:p>
            <a:pPr marL="514350" indent="-514350">
              <a:buFont typeface="+mj-lt"/>
              <a:buAutoNum type="arabicPeriod"/>
            </a:pPr>
            <a:r>
              <a:rPr lang="lt-LT" sz="3200" dirty="0"/>
              <a:t>Absoliutinė monarchija (apšviestasis absoliutizmas)</a:t>
            </a:r>
          </a:p>
          <a:p>
            <a:pPr marL="514350" indent="-514350">
              <a:buFont typeface="+mj-lt"/>
              <a:buAutoNum type="arabicPeriod"/>
            </a:pPr>
            <a:r>
              <a:rPr lang="lt-LT" sz="3200" dirty="0"/>
              <a:t>Konstitucinė monarchija</a:t>
            </a:r>
          </a:p>
        </p:txBody>
      </p:sp>
      <p:sp>
        <p:nvSpPr>
          <p:cNvPr id="3" name="Ovalas 2"/>
          <p:cNvSpPr/>
          <p:nvPr/>
        </p:nvSpPr>
        <p:spPr>
          <a:xfrm>
            <a:off x="11028218" y="168946"/>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TextBox 3"/>
          <p:cNvSpPr txBox="1"/>
          <p:nvPr/>
        </p:nvSpPr>
        <p:spPr>
          <a:xfrm>
            <a:off x="11148289" y="335276"/>
            <a:ext cx="665019" cy="461665"/>
          </a:xfrm>
          <a:prstGeom prst="rect">
            <a:avLst/>
          </a:prstGeom>
          <a:noFill/>
        </p:spPr>
        <p:txBody>
          <a:bodyPr wrap="square" rtlCol="0">
            <a:spAutoFit/>
          </a:bodyPr>
          <a:lstStyle/>
          <a:p>
            <a:pPr algn="ctr"/>
            <a:r>
              <a:rPr lang="en-US" sz="2400" b="1" dirty="0"/>
              <a:t>6</a:t>
            </a:r>
            <a:endParaRPr lang="lt-LT" sz="24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378690" y="363002"/>
            <a:ext cx="8506691" cy="4832092"/>
          </a:xfrm>
          <a:prstGeom prst="rect">
            <a:avLst/>
          </a:prstGeom>
        </p:spPr>
        <p:txBody>
          <a:bodyPr wrap="square">
            <a:spAutoFit/>
          </a:bodyPr>
          <a:lstStyle/>
          <a:p>
            <a:pPr marL="0" indent="0">
              <a:buNone/>
            </a:pPr>
            <a:r>
              <a:rPr lang="lt-LT" sz="2800" b="1" dirty="0"/>
              <a:t>Genčių/žemių konfederacija</a:t>
            </a:r>
          </a:p>
          <a:p>
            <a:pPr marL="0" indent="0">
              <a:buNone/>
            </a:pPr>
            <a:r>
              <a:rPr lang="lt-LT" sz="2800" dirty="0" err="1"/>
              <a:t>Ikivalstybinis</a:t>
            </a:r>
            <a:r>
              <a:rPr lang="lt-LT" sz="2800" dirty="0"/>
              <a:t> visuomenės būvis, kai prasideda viešos institucionalizuotos valdžios formavimasis, dažniausiai susijęs su jungtiniais karo žygiais ir feodalinės sanklodos susidarymu.</a:t>
            </a:r>
          </a:p>
          <a:p>
            <a:pPr marL="0" indent="0">
              <a:buNone/>
            </a:pPr>
            <a:r>
              <a:rPr lang="lt-LT" sz="2800" dirty="0"/>
              <a:t>Tipišką šios stadijos apraišką atspindi </a:t>
            </a:r>
            <a:r>
              <a:rPr lang="en-US" sz="2800" dirty="0"/>
              <a:t>1219 m. </a:t>
            </a:r>
            <a:r>
              <a:rPr lang="en-US" sz="2800" dirty="0" err="1"/>
              <a:t>lietuvi</a:t>
            </a:r>
            <a:r>
              <a:rPr lang="lt-LT" sz="2800" dirty="0"/>
              <a:t>ų kunigaikščių taikos sutartis su </a:t>
            </a:r>
            <a:r>
              <a:rPr lang="lt-LT" sz="2800" dirty="0" err="1"/>
              <a:t>Haličio-Voluinės</a:t>
            </a:r>
            <a:r>
              <a:rPr lang="lt-LT" sz="2800" dirty="0"/>
              <a:t> kunigaikštyste, kur </a:t>
            </a:r>
            <a:r>
              <a:rPr lang="lt-LT" sz="2800" dirty="0" err="1"/>
              <a:t>mininimi</a:t>
            </a:r>
            <a:r>
              <a:rPr lang="lt-LT" sz="2800" dirty="0"/>
              <a:t> </a:t>
            </a:r>
            <a:r>
              <a:rPr lang="en-US" sz="2800" dirty="0"/>
              <a:t>20</a:t>
            </a:r>
            <a:r>
              <a:rPr lang="lt-LT" sz="2800" dirty="0"/>
              <a:t> lietuvių kunigaikščių, iš jų</a:t>
            </a:r>
            <a:r>
              <a:rPr lang="en-US" sz="2800" dirty="0"/>
              <a:t> 5</a:t>
            </a:r>
            <a:r>
              <a:rPr lang="lt-LT" sz="2800" dirty="0"/>
              <a:t> buvo vyresnieji, kurių vienas buvo Mindaugas. </a:t>
            </a:r>
          </a:p>
          <a:p>
            <a:pPr marL="0" indent="0">
              <a:buNone/>
            </a:pPr>
            <a:r>
              <a:rPr lang="lt-LT" sz="2800" dirty="0"/>
              <a:t>Pasvarstykime, kaip ši informacija siejasi su </a:t>
            </a:r>
            <a:r>
              <a:rPr lang="en-US" sz="2800" dirty="0"/>
              <a:t>1253 m.</a:t>
            </a:r>
            <a:endParaRPr lang="lt-LT" sz="2800" dirty="0"/>
          </a:p>
        </p:txBody>
      </p:sp>
      <p:sp>
        <p:nvSpPr>
          <p:cNvPr id="4" name="Ovalas 3"/>
          <p:cNvSpPr/>
          <p:nvPr/>
        </p:nvSpPr>
        <p:spPr>
          <a:xfrm>
            <a:off x="10982036" y="157018"/>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1102107" y="323348"/>
            <a:ext cx="665019" cy="461665"/>
          </a:xfrm>
          <a:prstGeom prst="rect">
            <a:avLst/>
          </a:prstGeom>
          <a:noFill/>
        </p:spPr>
        <p:txBody>
          <a:bodyPr wrap="square" rtlCol="0">
            <a:spAutoFit/>
          </a:bodyPr>
          <a:lstStyle/>
          <a:p>
            <a:pPr algn="ctr"/>
            <a:r>
              <a:rPr lang="en-US" sz="2400" b="1" dirty="0"/>
              <a:t>7</a:t>
            </a:r>
            <a:endParaRPr lang="lt-LT" sz="24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508001" y="418835"/>
            <a:ext cx="11139054" cy="5632311"/>
          </a:xfrm>
          <a:prstGeom prst="rect">
            <a:avLst/>
          </a:prstGeom>
        </p:spPr>
        <p:txBody>
          <a:bodyPr wrap="square">
            <a:spAutoFit/>
          </a:bodyPr>
          <a:lstStyle/>
          <a:p>
            <a:pPr marL="0" indent="0">
              <a:buNone/>
            </a:pPr>
            <a:r>
              <a:rPr lang="lt-LT" sz="2400" b="1" dirty="0"/>
              <a:t>Ankstyvoji/karinė monarchija</a:t>
            </a:r>
          </a:p>
          <a:p>
            <a:pPr algn="just">
              <a:buFont typeface="Wingdings" panose="05000000000000000000" pitchFamily="2" charset="2"/>
              <a:buChar char="§"/>
            </a:pPr>
            <a:r>
              <a:rPr lang="en-US" sz="2400" b="1" dirty="0" err="1"/>
              <a:t>Valdymo</a:t>
            </a:r>
            <a:r>
              <a:rPr lang="en-US" sz="2400" b="1" dirty="0"/>
              <a:t> </a:t>
            </a:r>
            <a:r>
              <a:rPr lang="en-US" sz="2400" b="1" dirty="0" err="1"/>
              <a:t>principas</a:t>
            </a:r>
            <a:r>
              <a:rPr lang="en-US" sz="2400" dirty="0"/>
              <a:t>: </a:t>
            </a:r>
            <a:r>
              <a:rPr lang="lt-LT" sz="2400" dirty="0"/>
              <a:t>„p</a:t>
            </a:r>
            <a:r>
              <a:rPr lang="en-US" sz="2400" dirty="0" err="1"/>
              <a:t>rinceps</a:t>
            </a:r>
            <a:r>
              <a:rPr lang="en-US" sz="2400" dirty="0"/>
              <a:t> inter pares</a:t>
            </a:r>
            <a:r>
              <a:rPr lang="lt-LT" sz="2400" dirty="0"/>
              <a:t>“</a:t>
            </a:r>
            <a:r>
              <a:rPr lang="en-US" sz="2400" dirty="0"/>
              <a:t> (</a:t>
            </a:r>
            <a:r>
              <a:rPr lang="lt-LT" sz="2400" dirty="0" err="1"/>
              <a:t>lot</a:t>
            </a:r>
            <a:r>
              <a:rPr lang="lt-LT" sz="2400" dirty="0"/>
              <a:t>. „p</a:t>
            </a:r>
            <a:r>
              <a:rPr lang="en-US" sz="2400" dirty="0" err="1"/>
              <a:t>irmasis</a:t>
            </a:r>
            <a:r>
              <a:rPr lang="en-US" sz="2400" dirty="0"/>
              <a:t> tarp </a:t>
            </a:r>
            <a:r>
              <a:rPr lang="en-US" sz="2400" dirty="0" err="1"/>
              <a:t>lygi</a:t>
            </a:r>
            <a:r>
              <a:rPr lang="lt-LT" sz="2400" dirty="0"/>
              <a:t>ų“), kai monarchas valdžia dalinosi su </a:t>
            </a:r>
            <a:r>
              <a:rPr lang="lt-LT" sz="2400" b="1" dirty="0"/>
              <a:t>aristokratija</a:t>
            </a:r>
            <a:r>
              <a:rPr lang="lt-LT" sz="2400" dirty="0"/>
              <a:t>. Tokį valdžios būvį atspindi angliška legenda apie karalių Arturą ir apvaliojo stalo riterius.</a:t>
            </a:r>
          </a:p>
          <a:p>
            <a:pPr>
              <a:buFont typeface="Wingdings" panose="05000000000000000000" pitchFamily="2" charset="2"/>
              <a:buChar char="§"/>
            </a:pPr>
            <a:r>
              <a:rPr lang="lt-LT" sz="2400" b="1" dirty="0"/>
              <a:t>Valdymo struktūra</a:t>
            </a:r>
            <a:r>
              <a:rPr lang="lt-LT" sz="2400" dirty="0"/>
              <a:t>: hierarchija (feodaliniai laiptai), kai susikuria kelių pakopų </a:t>
            </a:r>
            <a:r>
              <a:rPr lang="lt-LT" sz="2400" b="1" dirty="0"/>
              <a:t>bajorijos </a:t>
            </a:r>
            <a:r>
              <a:rPr lang="lt-LT" sz="2400" dirty="0"/>
              <a:t>tarpusavio pavaldumo sistema </a:t>
            </a:r>
            <a:r>
              <a:rPr lang="lt-LT" sz="2400" b="1" dirty="0" err="1"/>
              <a:t>vasaliteto</a:t>
            </a:r>
            <a:r>
              <a:rPr lang="lt-LT" sz="2400" b="1" dirty="0"/>
              <a:t> </a:t>
            </a:r>
            <a:r>
              <a:rPr lang="lt-LT" sz="2400" dirty="0"/>
              <a:t>pagrindu. visa valstybės teritorija dalinama į feodalines valdas: karaliaus </a:t>
            </a:r>
            <a:r>
              <a:rPr lang="lt-LT" sz="2400" b="1" dirty="0"/>
              <a:t>domeną </a:t>
            </a:r>
            <a:r>
              <a:rPr lang="lt-LT" sz="2400" dirty="0"/>
              <a:t>ir karių-žemvaldžių valdas beneficijas (vėliau feodus), kuriuos senjorai vasalams suteikdavo už karo tarnybą.</a:t>
            </a:r>
          </a:p>
          <a:p>
            <a:pPr>
              <a:buFont typeface="Wingdings" panose="05000000000000000000" pitchFamily="2" charset="2"/>
              <a:buChar char="§"/>
            </a:pPr>
            <a:r>
              <a:rPr lang="lt-LT" sz="2400" dirty="0"/>
              <a:t>Valstybės teritorijos administravimas ir karaliaus valdžios įgyvendinimas deleguojamas feodalinės valdos valdytojui, kuris senjoro teikimu ir remdamasis karaliaus įstatymais savo valdos teritorijoje naudojosi feodaliniu imunitetu, </a:t>
            </a:r>
            <a:r>
              <a:rPr lang="lt-LT" sz="2400" dirty="0" err="1"/>
              <a:t>t.y</a:t>
            </a:r>
            <a:r>
              <a:rPr lang="lt-LT" sz="2400" dirty="0"/>
              <a:t>. savo valdoje bajoras turėjo aukščiausią administracinę, karinę ir teisminę valdžią ir buvo beveik nepriklausomas.</a:t>
            </a:r>
          </a:p>
          <a:p>
            <a:pPr>
              <a:buFont typeface="Wingdings" panose="05000000000000000000" pitchFamily="2" charset="2"/>
              <a:buChar char="§"/>
            </a:pPr>
            <a:r>
              <a:rPr lang="lt-LT" sz="2400" dirty="0"/>
              <a:t>Tokia hierarchija tarnavo ir kaip kariuomenės organizavimo mechanizmas.</a:t>
            </a:r>
          </a:p>
        </p:txBody>
      </p:sp>
      <p:sp>
        <p:nvSpPr>
          <p:cNvPr id="4" name="Ovalas 3"/>
          <p:cNvSpPr/>
          <p:nvPr/>
        </p:nvSpPr>
        <p:spPr>
          <a:xfrm>
            <a:off x="10963563" y="21671"/>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11083634" y="188001"/>
            <a:ext cx="665019" cy="461665"/>
          </a:xfrm>
          <a:prstGeom prst="rect">
            <a:avLst/>
          </a:prstGeom>
          <a:noFill/>
        </p:spPr>
        <p:txBody>
          <a:bodyPr wrap="square" rtlCol="0">
            <a:spAutoFit/>
          </a:bodyPr>
          <a:lstStyle/>
          <a:p>
            <a:pPr algn="ctr"/>
            <a:r>
              <a:rPr lang="en-US" sz="2400" b="1" dirty="0"/>
              <a:t>8</a:t>
            </a:r>
            <a:endParaRPr lang="lt-LT" sz="2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ncient-origins.net/sites/default/files/field/image/King-Arthur-and-His-Knights-Of-The-Round-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71739"/>
            <a:ext cx="7620000" cy="5772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77175" y="1671782"/>
            <a:ext cx="3980873" cy="2308324"/>
          </a:xfrm>
          <a:prstGeom prst="rect">
            <a:avLst/>
          </a:prstGeom>
          <a:noFill/>
        </p:spPr>
        <p:txBody>
          <a:bodyPr wrap="square" rtlCol="0">
            <a:spAutoFit/>
          </a:bodyPr>
          <a:lstStyle/>
          <a:p>
            <a:r>
              <a:rPr lang="lt-LT" dirty="0"/>
              <a:t>Viduramžių miniatiūra, vaizduojanti legendinį britų karalių Arturą ir Apvaliojo stalo riterius.</a:t>
            </a:r>
          </a:p>
          <a:p>
            <a:r>
              <a:rPr lang="lt-LT" dirty="0"/>
              <a:t>Tai gerai iliustruoja aukščiausiąją Ankstyvosios monarchijos valdžią. </a:t>
            </a:r>
            <a:r>
              <a:rPr lang="lt-LT" dirty="0" err="1"/>
              <a:t>Priceps</a:t>
            </a:r>
            <a:r>
              <a:rPr lang="lt-LT" dirty="0"/>
              <a:t> </a:t>
            </a:r>
            <a:r>
              <a:rPr lang="lt-LT" dirty="0" err="1"/>
              <a:t>inter</a:t>
            </a:r>
            <a:r>
              <a:rPr lang="lt-LT" dirty="0"/>
              <a:t> </a:t>
            </a:r>
            <a:r>
              <a:rPr lang="lt-LT" dirty="0" err="1"/>
              <a:t>pares</a:t>
            </a:r>
            <a:r>
              <a:rPr lang="lt-LT" dirty="0"/>
              <a:t> – karalius pirmasis tarp lygių. Pero </a:t>
            </a:r>
            <a:r>
              <a:rPr lang="lt-LT" dirty="0" err="1"/>
              <a:t>tiktulą</a:t>
            </a:r>
            <a:r>
              <a:rPr lang="lt-LT" dirty="0"/>
              <a:t> iki šiol turi JK Parlamento Lordų rūmų nariai.</a:t>
            </a:r>
          </a:p>
        </p:txBody>
      </p:sp>
      <p:sp>
        <p:nvSpPr>
          <p:cNvPr id="4" name="Ovalas 3"/>
          <p:cNvSpPr/>
          <p:nvPr/>
        </p:nvSpPr>
        <p:spPr>
          <a:xfrm>
            <a:off x="10732654" y="171739"/>
            <a:ext cx="905163" cy="7943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extBox 5"/>
          <p:cNvSpPr txBox="1"/>
          <p:nvPr/>
        </p:nvSpPr>
        <p:spPr>
          <a:xfrm>
            <a:off x="10852725" y="338069"/>
            <a:ext cx="665019" cy="461665"/>
          </a:xfrm>
          <a:prstGeom prst="rect">
            <a:avLst/>
          </a:prstGeom>
          <a:noFill/>
        </p:spPr>
        <p:txBody>
          <a:bodyPr wrap="square" rtlCol="0">
            <a:spAutoFit/>
          </a:bodyPr>
          <a:lstStyle/>
          <a:p>
            <a:pPr algn="ctr"/>
            <a:r>
              <a:rPr lang="en-US" sz="2400" b="1" dirty="0"/>
              <a:t>9</a:t>
            </a:r>
            <a:endParaRPr lang="lt-LT" sz="2400" b="1" dirty="0"/>
          </a:p>
        </p:txBody>
      </p:sp>
    </p:spTree>
    <p:extLst>
      <p:ext uri="{BB962C8B-B14F-4D97-AF65-F5344CB8AC3E}">
        <p14:creationId xmlns:p14="http://schemas.microsoft.com/office/powerpoint/2010/main" val="1354884953"/>
      </p:ext>
    </p:extLst>
  </p:cSld>
  <p:clrMapOvr>
    <a:masterClrMapping/>
  </p:clrMapOvr>
</p:sld>
</file>

<file path=ppt/theme/theme1.xml><?xml version="1.0" encoding="utf-8"?>
<a:theme xmlns:a="http://schemas.openxmlformats.org/drawingml/2006/main" name="Office Theme">
  <a:themeElements>
    <a:clrScheme name="Custom 1">
      <a:dk1>
        <a:srgbClr val="524B4D"/>
      </a:dk1>
      <a:lt1>
        <a:sysClr val="window" lastClr="FFFFFF"/>
      </a:lt1>
      <a:dk2>
        <a:srgbClr val="073B3A"/>
      </a:dk2>
      <a:lt2>
        <a:srgbClr val="E7E6E6"/>
      </a:lt2>
      <a:accent1>
        <a:srgbClr val="6B5E62"/>
      </a:accent1>
      <a:accent2>
        <a:srgbClr val="FBBD1A"/>
      </a:accent2>
      <a:accent3>
        <a:srgbClr val="006633"/>
      </a:accent3>
      <a:accent4>
        <a:srgbClr val="B1740F"/>
      </a:accent4>
      <a:accent5>
        <a:srgbClr val="FFF9EA"/>
      </a:accent5>
      <a:accent6>
        <a:srgbClr val="D7F8E7"/>
      </a:accent6>
      <a:hlink>
        <a:srgbClr val="006633"/>
      </a:hlink>
      <a:folHlink>
        <a:srgbClr val="D54D1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D360A5AE058E48B608F8E82876A3B4" ma:contentTypeVersion="17" ma:contentTypeDescription="Create a new document." ma:contentTypeScope="" ma:versionID="938a36c12db58a32f123becc6d5274e7">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8d0d22c82df1be3f4a3d5c9bb877de9c"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5fa40d-cb69-404e-8f04-41199545fccc">
      <Terms xmlns="http://schemas.microsoft.com/office/infopath/2007/PartnerControls"/>
    </lcf76f155ced4ddcb4097134ff3c332f>
    <TaxCatchAll xmlns="13393c10-a869-462d-8718-85d3f21a3c08" xsi:nil="true"/>
  </documentManagement>
</p:properties>
</file>

<file path=customXml/itemProps1.xml><?xml version="1.0" encoding="utf-8"?>
<ds:datastoreItem xmlns:ds="http://schemas.openxmlformats.org/officeDocument/2006/customXml" ds:itemID="{FDD1B03B-12BA-40BE-932C-1B1068C48991}"/>
</file>

<file path=customXml/itemProps2.xml><?xml version="1.0" encoding="utf-8"?>
<ds:datastoreItem xmlns:ds="http://schemas.openxmlformats.org/officeDocument/2006/customXml" ds:itemID="{09F867ED-2D9C-4325-A0E5-2098B7A1D7C4}"/>
</file>

<file path=customXml/itemProps3.xml><?xml version="1.0" encoding="utf-8"?>
<ds:datastoreItem xmlns:ds="http://schemas.openxmlformats.org/officeDocument/2006/customXml" ds:itemID="{DCDB2D95-5D4C-47CC-809D-BEE3749E5B15}"/>
</file>

<file path=docProps/app.xml><?xml version="1.0" encoding="utf-8"?>
<Properties xmlns="http://schemas.openxmlformats.org/officeDocument/2006/extended-properties" xmlns:vt="http://schemas.openxmlformats.org/officeDocument/2006/docPropsVTypes">
  <Template/>
  <TotalTime>690</TotalTime>
  <Words>3197</Words>
  <Application>Microsoft Office PowerPoint</Application>
  <PresentationFormat>Plačiaekranė</PresentationFormat>
  <Paragraphs>202</Paragraphs>
  <Slides>39</Slides>
  <Notes>0</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39</vt:i4>
      </vt:variant>
    </vt:vector>
  </HeadingPairs>
  <TitlesOfParts>
    <vt:vector size="43" baseType="lpstr">
      <vt:lpstr>Arial</vt:lpstr>
      <vt:lpstr>Calibri</vt:lpstr>
      <vt:lpstr>Wingdings</vt:lpstr>
      <vt:lpstr>Office Theme</vt:lpstr>
      <vt:lpstr>III gimnazijos  (XI) kl. 6 tema: IKIMODERNIŲJŲ LAIKŲ VALSTYBĖ</vt:lpstr>
      <vt:lpstr>Europos valstybingumo raida nuo ankstyvųjų Vidurinių amžių iki ankstyvųjų Naujųjų laikų (Moderniųjų laikų).  Tema apima VIII – XVIII a. </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Violeta Arcimavičienė</dc:creator>
  <cp:lastModifiedBy>Giedrius Mackevičius</cp:lastModifiedBy>
  <cp:revision>42</cp:revision>
  <dcterms:created xsi:type="dcterms:W3CDTF">2023-08-04T10:47:26Z</dcterms:created>
  <dcterms:modified xsi:type="dcterms:W3CDTF">2023-08-29T13:54:52Z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0x0101007DD360A5AE058E48B608F8E82876A3B4</vt:lpwstr>
  </property>
</Properties>
</file>